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Author clrIdx="0" id="0" initials="" lastIdx="3" name="Pulipuli Che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1" dt="2016-12-04T14:07:48.847">
    <p:pos x="6000" y="0"/>
    <p:text>加一個政大的LOGO</p:text>
  </p:cm>
  <p:cm authorId="0" idx="2" dt="2016-12-04T14:44:57.763">
    <p:pos x="6000" y="100"/>
    <p:text>時間限制：5分鐘，只有五分鐘！！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3" dt="2016-11-29T14:59:48.806">
    <p:pos x="6000" y="0"/>
    <p:text>翻譯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6FOjgA6PU72X8bjjlLGgVHR_I9AtnlPCaWvwdfgbJIU/edit?usp=sharing" TargetMode="External"/><Relationship Id="rId3" Type="http://schemas.openxmlformats.org/officeDocument/2006/relationships/hyperlink" Target="http://l.pulipuli.info/16/asist" TargetMode="External"/><Relationship Id="rId4" Type="http://schemas.openxmlformats.org/officeDocument/2006/relationships/hyperlink" Target="https://docs.google.com/document/d/1JcBrDpNCllpNOCl74-KJnGJG9NefxTx14Rh-WmoPG2g/edit?usp=sharing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1EHBz9t18Vy_Umm6oZNORtAQgWXq_dpll-Id46OJg5o/edit#slide=id.p7" TargetMode="External"/><Relationship Id="rId3" Type="http://schemas.openxmlformats.org/officeDocument/2006/relationships/hyperlink" Target="https://docs.google.com/document/d/10AiuC5lyROXVKDUmVorPHrBuzr7BQ446ON4Rfj5qZL8/edit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1EHBz9t18Vy_Umm6oZNORtAQgWXq_dpll-Id46OJg5o/edit#slide=id.p7" TargetMode="External"/><Relationship Id="rId3" Type="http://schemas.openxmlformats.org/officeDocument/2006/relationships/hyperlink" Target="https://docs.google.com/document/d/10AiuC5lyROXVKDUmVorPHrBuzr7BQ446ON4Rfj5qZL8/edit" TargetMode="External"/><Relationship Id="rId4" Type="http://schemas.openxmlformats.org/officeDocument/2006/relationships/hyperlink" Target="http://blog.pulipuli.info/p/about_38.html#cv_eng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LzobWZZTdeAeobTUsUd9gWroWUJvgpuhIeCxLRpZfK0/edit#slide=id.p23" TargetMode="External"/><Relationship Id="rId3" Type="http://schemas.openxmlformats.org/officeDocument/2006/relationships/hyperlink" Target="http://exp-kals-moodle-2014.dlll.nccu.edu.tw/pluginfile.php/1676/mod_resource/content/0/exp_step2-4.html#select=36,37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LzobWZZTdeAeobTUsUd9gWroWUJvgpuhIeCxLRpZfK0/edit#slide=id.p23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LzobWZZTdeAeobTUsUd9gWroWUJvgpuhIeCxLRpZfK0/edit#slide=id.p23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zh-TW" u="sng">
                <a:solidFill>
                  <a:schemeClr val="hlink"/>
                </a:solidFill>
              </a:rPr>
              <a:t>共用網址：</a:t>
            </a: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https://docs.google.com/presentation/d/16FOjgA6PU72X8bjjlLGgVHR_I9AtnlPCaWvwdfgbJIU/edit?usp=sharing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zh-TW"/>
              <a:t>短網址：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http://l.pulipuli.info/16/asist</a:t>
            </a:r>
            <a:r>
              <a:rPr lang="zh-TW"/>
              <a:t>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zh-TW"/>
              <a:t>講稿：</a:t>
            </a:r>
            <a:r>
              <a:rPr lang="zh-TW" u="sng">
                <a:solidFill>
                  <a:schemeClr val="hlink"/>
                </a:solidFill>
                <a:hlinkClick r:id="rId4"/>
              </a:rPr>
              <a:t>https://docs.google.com/document/d/1JcBrDpNCllpNOCl74-KJnGJG9NefxTx14Rh-WmoPG2g/edit?usp=sharing</a:t>
            </a:r>
            <a:r>
              <a:rPr lang="zh-TW"/>
              <a:t>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zh-TW"/>
              <a:t>社交閱讀行為研究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2" name="Shape 272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腦波儀</a:t>
            </a:r>
          </a:p>
        </p:txBody>
      </p:sp>
      <p:sp>
        <p:nvSpPr>
          <p:cNvPr id="358" name="Shape 358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zh-TW"/>
              <a:t>IFLA投影片：</a:t>
            </a: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https://docs.google.com/presentation/d/11EHBz9t18Vy_Umm6oZNORtAQgWXq_dpll-Id46OJg5o/edit#slide=id.p7</a:t>
            </a:r>
            <a:r>
              <a:rPr lang="zh-TW"/>
              <a:t>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zh-TW"/>
              <a:t>IFLA講稿：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https://docs.google.com/document/d/10AiuC5lyROXVKDUmVorPHrBuzr7BQ446ON4Rfj5qZL8/edit</a:t>
            </a:r>
            <a:r>
              <a:rPr lang="zh-TW"/>
              <a:t>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zh-TW"/>
              <a:t>I am a PhD student from National Cheng-chi University. 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zh-TW"/>
              <a:t>My research interest is e-learning and activity reading. 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zh-TW"/>
              <a:t>I am also found of programming.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  <p:sp>
        <p:nvSpPr>
          <p:cNvPr id="390" name="Shape 390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TW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IFLA投影片：</a:t>
            </a: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https://docs.google.com/presentation/d/11EHBz9t18Vy_Umm6oZNORtAQgWXq_dpll-Id46OJg5o/edit#slide=id.p7</a:t>
            </a:r>
            <a:r>
              <a:rPr lang="zh-TW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IFLA講稿：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https://docs.google.com/document/d/10AiuC5lyROXVKDUmVorPHrBuzr7BQ446ON4Rfj5qZL8/edit</a:t>
            </a:r>
            <a:r>
              <a:rPr lang="zh-TW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http://blog.pulipuli.info/p/about_38.html#cv_eng</a:t>
            </a:r>
            <a:r>
              <a:rPr lang="zh-TW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zh-TW"/>
              <a:t>I am a PhD student from National Cheng-chi University. </a:t>
            </a:r>
          </a:p>
          <a:p>
            <a:pPr indent="-228600" lvl="1" marL="914400">
              <a:spcBef>
                <a:spcPts val="0"/>
              </a:spcBef>
              <a:buChar char="○"/>
            </a:pPr>
            <a:r>
              <a:rPr lang="zh-TW"/>
              <a:t>My research interest is e-learning and activity reading. </a:t>
            </a:r>
          </a:p>
          <a:p>
            <a:pPr indent="-228600" lvl="1" marL="914400">
              <a:spcBef>
                <a:spcPts val="0"/>
              </a:spcBef>
              <a:buChar char="○"/>
            </a:pPr>
            <a:r>
              <a:rPr lang="zh-TW"/>
              <a:t>I am also found of programming.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" name="Shape 146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20140120 合作式數位閱讀之標註路徑探勘 - public</a:t>
            </a:r>
          </a:p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https://docs.google.com/presentation/d/1LzobWZZTdeAeobTUsUd9gWroWUJvgpuhIeCxLRpZfK0/edit#slide=id.p23</a:t>
            </a:r>
            <a:r>
              <a:rPr lang="zh-TW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Moodle的範例</a:t>
            </a:r>
          </a:p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http://exp-kals-moodle-2014.dlll.nccu.edu.tw/pluginfile.php/1676/mod_resource/content/0/exp_step2-4.html#select=36,37</a:t>
            </a:r>
            <a:r>
              <a:rPr lang="zh-TW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圖片來源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" name="Shape 165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20140120 合作式數位閱讀之標註路徑探勘 - public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https://docs.google.com/presentation/d/1LzobWZZTdeAeobTUsUd9gWroWUJvgpuhIeCxLRpZfK0/edit#slide=id.p23</a:t>
            </a:r>
            <a:r>
              <a:rPr lang="zh-TW"/>
              <a:t> </a:t>
            </a:r>
          </a:p>
        </p:txBody>
      </p:sp>
      <p:sp>
        <p:nvSpPr>
          <p:cNvPr id="173" name="Shape 173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20140120 合作式數位閱讀之標註路徑探勘 - public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https://docs.google.com/presentation/d/1LzobWZZTdeAeobTUsUd9gWroWUJvgpuhIeCxLRpZfK0/edit#slide=id.p23</a:t>
            </a:r>
            <a:r>
              <a:rPr lang="zh-TW"/>
              <a:t> </a:t>
            </a:r>
          </a:p>
        </p:txBody>
      </p:sp>
      <p:sp>
        <p:nvSpPr>
          <p:cNvPr id="191" name="Shape 191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" name="Shape 207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" name="Shape 214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4" name="Shape 224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3" name="Shape 243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標題投影片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>
            <a:off x="0" y="6597352"/>
            <a:ext cx="1763687" cy="26064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Shape 18"/>
          <p:cNvSpPr txBox="1"/>
          <p:nvPr>
            <p:ph type="ctrTitle"/>
          </p:nvPr>
        </p:nvSpPr>
        <p:spPr>
          <a:xfrm>
            <a:off x="1143000" y="1052736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Shape 19"/>
          <p:cNvSpPr/>
          <p:nvPr/>
        </p:nvSpPr>
        <p:spPr>
          <a:xfrm>
            <a:off x="8056000" y="6197875"/>
            <a:ext cx="782400" cy="51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idx="1" type="subTitle"/>
          </p:nvPr>
        </p:nvSpPr>
        <p:spPr>
          <a:xfrm>
            <a:off x="3923928" y="5571067"/>
            <a:ext cx="5220071" cy="12869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480"/>
              </a:spcBef>
              <a:spcAft>
                <a:spcPts val="0"/>
              </a:spcAft>
              <a:buClr>
                <a:srgbClr val="15649C"/>
              </a:buClr>
              <a:buFont typeface="Arial"/>
              <a:buNone/>
              <a:defRPr b="0" i="0" sz="2400" u="none" cap="none" strike="noStrike">
                <a:solidFill>
                  <a:srgbClr val="1564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及物件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457200" y="1769765"/>
            <a:ext cx="8229600" cy="43563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79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1763688" y="6245225"/>
            <a:ext cx="1893912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400">
                <a:solidFill>
                  <a:srgbClr val="1564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3657600" y="6245225"/>
            <a:ext cx="3362671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400">
                <a:solidFill>
                  <a:srgbClr val="1564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章節標題"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85"/>
          <p:cNvPicPr preferRelativeResize="0"/>
          <p:nvPr/>
        </p:nvPicPr>
        <p:blipFill rotWithShape="1">
          <a:blip r:embed="rId2">
            <a:alphaModFix/>
          </a:blip>
          <a:srcRect b="0" l="0" r="75987" t="72050"/>
          <a:stretch/>
        </p:blipFill>
        <p:spPr>
          <a:xfrm flipH="1">
            <a:off x="6948263" y="0"/>
            <a:ext cx="2195736" cy="1916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 rotWithShape="1">
          <a:blip r:embed="rId2">
            <a:alphaModFix/>
          </a:blip>
          <a:srcRect b="67240" l="12200" r="12201" t="0"/>
          <a:stretch/>
        </p:blipFill>
        <p:spPr>
          <a:xfrm rot="-5400000">
            <a:off x="-2329856" y="2323787"/>
            <a:ext cx="6885382" cy="223781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>
            <p:ph type="title"/>
          </p:nvPr>
        </p:nvSpPr>
        <p:spPr>
          <a:xfrm>
            <a:off x="2267743" y="1709738"/>
            <a:ext cx="6242842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2267743" y="4589462"/>
            <a:ext cx="6242842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480"/>
              </a:spcBef>
              <a:spcAft>
                <a:spcPts val="0"/>
              </a:spcAft>
              <a:buClr>
                <a:srgbClr val="15649C"/>
              </a:buClr>
              <a:buFont typeface="Arial"/>
              <a:buNone/>
              <a:defRPr b="0" i="0" sz="2400" u="none" cap="none" strike="noStrike">
                <a:solidFill>
                  <a:srgbClr val="1564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9" name="Shape 89"/>
          <p:cNvCxnSpPr/>
          <p:nvPr/>
        </p:nvCxnSpPr>
        <p:spPr>
          <a:xfrm>
            <a:off x="2195735" y="4568180"/>
            <a:ext cx="6552728" cy="0"/>
          </a:xfrm>
          <a:prstGeom prst="straightConnector1">
            <a:avLst/>
          </a:prstGeom>
          <a:noFill/>
          <a:ln cap="flat" cmpd="sng" w="19050">
            <a:solidFill>
              <a:srgbClr val="3077A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90" name="Shape 90"/>
          <p:cNvSpPr txBox="1"/>
          <p:nvPr>
            <p:ph idx="10" type="dt"/>
          </p:nvPr>
        </p:nvSpPr>
        <p:spPr>
          <a:xfrm>
            <a:off x="1763688" y="6245225"/>
            <a:ext cx="1893912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400">
                <a:solidFill>
                  <a:srgbClr val="1564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1" type="ftr"/>
          </p:nvPr>
        </p:nvSpPr>
        <p:spPr>
          <a:xfrm>
            <a:off x="3657600" y="6245225"/>
            <a:ext cx="3362671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400">
                <a:solidFill>
                  <a:srgbClr val="1564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>
                <a:solidFill>
                  <a:srgbClr val="15649C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兩項物件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457200" y="1916832"/>
            <a:ext cx="4038599" cy="4209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79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2" type="body"/>
          </p:nvPr>
        </p:nvSpPr>
        <p:spPr>
          <a:xfrm>
            <a:off x="4648200" y="1916832"/>
            <a:ext cx="4038599" cy="4209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79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0" type="dt"/>
          </p:nvPr>
        </p:nvSpPr>
        <p:spPr>
          <a:xfrm>
            <a:off x="1763688" y="6245225"/>
            <a:ext cx="1893912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400">
                <a:solidFill>
                  <a:srgbClr val="1564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1" type="ftr"/>
          </p:nvPr>
        </p:nvSpPr>
        <p:spPr>
          <a:xfrm>
            <a:off x="3657600" y="6245225"/>
            <a:ext cx="3362671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400">
                <a:solidFill>
                  <a:srgbClr val="1564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比對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idx="1" type="body"/>
          </p:nvPr>
        </p:nvSpPr>
        <p:spPr>
          <a:xfrm>
            <a:off x="630237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2" type="body"/>
          </p:nvPr>
        </p:nvSpPr>
        <p:spPr>
          <a:xfrm>
            <a:off x="630237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333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3" type="body"/>
          </p:nvPr>
        </p:nvSpPr>
        <p:spPr>
          <a:xfrm>
            <a:off x="4629150" y="1681163"/>
            <a:ext cx="388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4" type="body"/>
          </p:nvPr>
        </p:nvSpPr>
        <p:spPr>
          <a:xfrm>
            <a:off x="4629150" y="2505075"/>
            <a:ext cx="388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333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0" type="dt"/>
          </p:nvPr>
        </p:nvSpPr>
        <p:spPr>
          <a:xfrm>
            <a:off x="1763688" y="6245225"/>
            <a:ext cx="1893912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400">
                <a:solidFill>
                  <a:srgbClr val="1564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1" type="ftr"/>
          </p:nvPr>
        </p:nvSpPr>
        <p:spPr>
          <a:xfrm>
            <a:off x="3657600" y="6245225"/>
            <a:ext cx="3362671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400">
                <a:solidFill>
                  <a:srgbClr val="1564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Shape 10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含標題的內容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630237" y="457200"/>
            <a:ext cx="2949575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3887787" y="987425"/>
            <a:ext cx="4629150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79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2" type="body"/>
          </p:nvPr>
        </p:nvSpPr>
        <p:spPr>
          <a:xfrm>
            <a:off x="630237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Shape 113"/>
          <p:cNvSpPr txBox="1"/>
          <p:nvPr>
            <p:ph idx="10" type="dt"/>
          </p:nvPr>
        </p:nvSpPr>
        <p:spPr>
          <a:xfrm>
            <a:off x="1763688" y="6245225"/>
            <a:ext cx="1893912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400">
                <a:solidFill>
                  <a:srgbClr val="1564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11" type="ftr"/>
          </p:nvPr>
        </p:nvSpPr>
        <p:spPr>
          <a:xfrm>
            <a:off x="3657600" y="6245225"/>
            <a:ext cx="3362671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400">
                <a:solidFill>
                  <a:srgbClr val="1564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含標題的圖片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630237" y="457200"/>
            <a:ext cx="2949575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Shape 118"/>
          <p:cNvSpPr/>
          <p:nvPr>
            <p:ph idx="2" type="pic"/>
          </p:nvPr>
        </p:nvSpPr>
        <p:spPr>
          <a:xfrm>
            <a:off x="3887787" y="987425"/>
            <a:ext cx="4629150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30237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0" type="dt"/>
          </p:nvPr>
        </p:nvSpPr>
        <p:spPr>
          <a:xfrm>
            <a:off x="1763688" y="6245225"/>
            <a:ext cx="1893912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400">
                <a:solidFill>
                  <a:srgbClr val="1564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Shape 121"/>
          <p:cNvSpPr txBox="1"/>
          <p:nvPr>
            <p:ph idx="11" type="ftr"/>
          </p:nvPr>
        </p:nvSpPr>
        <p:spPr>
          <a:xfrm>
            <a:off x="3657600" y="6245225"/>
            <a:ext cx="3362671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400">
                <a:solidFill>
                  <a:srgbClr val="1564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標題及直排文字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 rot="5400000">
            <a:off x="2393800" y="-166836"/>
            <a:ext cx="4356398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79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0" type="dt"/>
          </p:nvPr>
        </p:nvSpPr>
        <p:spPr>
          <a:xfrm>
            <a:off x="1763688" y="6245225"/>
            <a:ext cx="1893912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400">
                <a:solidFill>
                  <a:srgbClr val="1564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11" type="ftr"/>
          </p:nvPr>
        </p:nvSpPr>
        <p:spPr>
          <a:xfrm>
            <a:off x="3657600" y="6245225"/>
            <a:ext cx="3362671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400">
                <a:solidFill>
                  <a:srgbClr val="1564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直排標題及文字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79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Shape 132"/>
          <p:cNvSpPr txBox="1"/>
          <p:nvPr>
            <p:ph idx="10" type="dt"/>
          </p:nvPr>
        </p:nvSpPr>
        <p:spPr>
          <a:xfrm>
            <a:off x="1763688" y="6245225"/>
            <a:ext cx="1893912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400">
                <a:solidFill>
                  <a:srgbClr val="1564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1" type="ftr"/>
          </p:nvPr>
        </p:nvSpPr>
        <p:spPr>
          <a:xfrm>
            <a:off x="3657600" y="6245225"/>
            <a:ext cx="3362671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400">
                <a:solidFill>
                  <a:srgbClr val="1564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1. 兩項物件 (空白)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0" y="5157192"/>
            <a:ext cx="1763687" cy="17008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457200" y="1916832"/>
            <a:ext cx="4038599" cy="4209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79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2" type="body"/>
          </p:nvPr>
        </p:nvSpPr>
        <p:spPr>
          <a:xfrm>
            <a:off x="4648200" y="1916832"/>
            <a:ext cx="4038599" cy="42093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79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0" type="dt"/>
          </p:nvPr>
        </p:nvSpPr>
        <p:spPr>
          <a:xfrm>
            <a:off x="1763688" y="6245225"/>
            <a:ext cx="1893912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1564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1" type="ftr"/>
          </p:nvPr>
        </p:nvSpPr>
        <p:spPr>
          <a:xfrm>
            <a:off x="3657600" y="6245225"/>
            <a:ext cx="3362671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rgbClr val="1564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0. 標題及物件(空白)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0" y="5157192"/>
            <a:ext cx="1763687" cy="17008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Shape 3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457200" y="1769765"/>
            <a:ext cx="8229600" cy="43563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79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0" type="dt"/>
          </p:nvPr>
        </p:nvSpPr>
        <p:spPr>
          <a:xfrm>
            <a:off x="1763688" y="6245225"/>
            <a:ext cx="1893912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1564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1" type="ftr"/>
          </p:nvPr>
        </p:nvSpPr>
        <p:spPr>
          <a:xfrm>
            <a:off x="3657600" y="6245225"/>
            <a:ext cx="3362671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rgbClr val="1564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1_章節標題">
    <p:bg>
      <p:bgPr>
        <a:solidFill>
          <a:schemeClr val="lt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Shape 37"/>
          <p:cNvPicPr preferRelativeResize="0"/>
          <p:nvPr/>
        </p:nvPicPr>
        <p:blipFill rotWithShape="1">
          <a:blip r:embed="rId2">
            <a:alphaModFix/>
          </a:blip>
          <a:srcRect b="0" l="0" r="75987" t="72050"/>
          <a:stretch/>
        </p:blipFill>
        <p:spPr>
          <a:xfrm flipH="1">
            <a:off x="6948263" y="0"/>
            <a:ext cx="2195736" cy="1916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Shape 38"/>
          <p:cNvPicPr preferRelativeResize="0"/>
          <p:nvPr/>
        </p:nvPicPr>
        <p:blipFill rotWithShape="1">
          <a:blip r:embed="rId2">
            <a:alphaModFix/>
          </a:blip>
          <a:srcRect b="67240" l="12200" r="12201" t="0"/>
          <a:stretch/>
        </p:blipFill>
        <p:spPr>
          <a:xfrm rot="-5400000">
            <a:off x="-2329856" y="2323787"/>
            <a:ext cx="6885382" cy="223781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Shape 39"/>
          <p:cNvSpPr txBox="1"/>
          <p:nvPr>
            <p:ph type="title"/>
          </p:nvPr>
        </p:nvSpPr>
        <p:spPr>
          <a:xfrm>
            <a:off x="2267743" y="2715321"/>
            <a:ext cx="6242842" cy="2852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7743" y="1215133"/>
            <a:ext cx="6242842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480"/>
              </a:spcBef>
              <a:spcAft>
                <a:spcPts val="0"/>
              </a:spcAft>
              <a:buClr>
                <a:srgbClr val="15649C"/>
              </a:buClr>
              <a:buFont typeface="Arial"/>
              <a:buNone/>
              <a:defRPr b="0" i="0" sz="2400" u="none" cap="none" strike="noStrike">
                <a:solidFill>
                  <a:srgbClr val="1564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1" name="Shape 41"/>
          <p:cNvCxnSpPr/>
          <p:nvPr/>
        </p:nvCxnSpPr>
        <p:spPr>
          <a:xfrm>
            <a:off x="2195735" y="2715321"/>
            <a:ext cx="6552728" cy="0"/>
          </a:xfrm>
          <a:prstGeom prst="straightConnector1">
            <a:avLst/>
          </a:prstGeom>
          <a:noFill/>
          <a:ln cap="flat" cmpd="sng" w="19050">
            <a:solidFill>
              <a:srgbClr val="3077A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2" name="Shape 42"/>
          <p:cNvSpPr txBox="1"/>
          <p:nvPr>
            <p:ph idx="10" type="dt"/>
          </p:nvPr>
        </p:nvSpPr>
        <p:spPr>
          <a:xfrm>
            <a:off x="1763688" y="6245225"/>
            <a:ext cx="1893912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1564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1" type="ftr"/>
          </p:nvPr>
        </p:nvSpPr>
        <p:spPr>
          <a:xfrm>
            <a:off x="3657600" y="6245225"/>
            <a:ext cx="3362671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rgbClr val="1564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>
                <a:solidFill>
                  <a:srgbClr val="15649C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1_章節標題 1">
    <p:bg>
      <p:bgPr>
        <a:solidFill>
          <a:schemeClr val="l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Shape 46"/>
          <p:cNvPicPr preferRelativeResize="0"/>
          <p:nvPr/>
        </p:nvPicPr>
        <p:blipFill rotWithShape="1">
          <a:blip r:embed="rId2">
            <a:alphaModFix/>
          </a:blip>
          <a:srcRect b="0" l="0" r="75986" t="72049"/>
          <a:stretch/>
        </p:blipFill>
        <p:spPr>
          <a:xfrm flipH="1">
            <a:off x="6948300" y="1"/>
            <a:ext cx="2195700" cy="19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Shape 47"/>
          <p:cNvPicPr preferRelativeResize="0"/>
          <p:nvPr/>
        </p:nvPicPr>
        <p:blipFill rotWithShape="1">
          <a:blip r:embed="rId2">
            <a:alphaModFix/>
          </a:blip>
          <a:srcRect b="67239" l="12201" r="12201" t="0"/>
          <a:stretch/>
        </p:blipFill>
        <p:spPr>
          <a:xfrm rot="-5400000">
            <a:off x="-2329870" y="2323884"/>
            <a:ext cx="6885300" cy="22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Shape 48"/>
          <p:cNvSpPr txBox="1"/>
          <p:nvPr>
            <p:ph type="title"/>
          </p:nvPr>
        </p:nvSpPr>
        <p:spPr>
          <a:xfrm>
            <a:off x="2267743" y="2715321"/>
            <a:ext cx="62427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2267743" y="1215133"/>
            <a:ext cx="62427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480"/>
              </a:spcBef>
              <a:spcAft>
                <a:spcPts val="0"/>
              </a:spcAft>
              <a:buClr>
                <a:srgbClr val="15649C"/>
              </a:buClr>
              <a:buFont typeface="Arial"/>
              <a:buNone/>
              <a:defRPr b="0" i="0" sz="2400" u="none" cap="none" strike="noStrike">
                <a:solidFill>
                  <a:srgbClr val="1564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0" type="dt"/>
          </p:nvPr>
        </p:nvSpPr>
        <p:spPr>
          <a:xfrm>
            <a:off x="1763688" y="6245225"/>
            <a:ext cx="18939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1564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1" type="ftr"/>
          </p:nvPr>
        </p:nvSpPr>
        <p:spPr>
          <a:xfrm>
            <a:off x="3657600" y="6245225"/>
            <a:ext cx="33627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rgbClr val="1564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>
                <a:solidFill>
                  <a:srgbClr val="15649C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只有標題(圖片空白)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0" y="5157192"/>
            <a:ext cx="1763687" cy="17008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Shape 5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0" type="dt"/>
          </p:nvPr>
        </p:nvSpPr>
        <p:spPr>
          <a:xfrm>
            <a:off x="1763688" y="6245225"/>
            <a:ext cx="1893912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1564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1" type="ftr"/>
          </p:nvPr>
        </p:nvSpPr>
        <p:spPr>
          <a:xfrm>
            <a:off x="3657600" y="6245225"/>
            <a:ext cx="3362671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rgbClr val="1564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空白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idx="10" type="dt"/>
          </p:nvPr>
        </p:nvSpPr>
        <p:spPr>
          <a:xfrm>
            <a:off x="1763688" y="6245225"/>
            <a:ext cx="1893912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400">
                <a:solidFill>
                  <a:srgbClr val="1564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1" type="ftr"/>
          </p:nvPr>
        </p:nvSpPr>
        <p:spPr>
          <a:xfrm>
            <a:off x="3657600" y="6245225"/>
            <a:ext cx="3362671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400">
                <a:solidFill>
                  <a:srgbClr val="1564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比對(背景空白)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0" y="5157192"/>
            <a:ext cx="1763687" cy="17008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30237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2" type="body"/>
          </p:nvPr>
        </p:nvSpPr>
        <p:spPr>
          <a:xfrm>
            <a:off x="630237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333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3" type="body"/>
          </p:nvPr>
        </p:nvSpPr>
        <p:spPr>
          <a:xfrm>
            <a:off x="4629150" y="1681163"/>
            <a:ext cx="388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4" type="body"/>
          </p:nvPr>
        </p:nvSpPr>
        <p:spPr>
          <a:xfrm>
            <a:off x="4629150" y="2505075"/>
            <a:ext cx="388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333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1763688" y="6245225"/>
            <a:ext cx="1893912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400">
                <a:solidFill>
                  <a:srgbClr val="1564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3657600" y="6245225"/>
            <a:ext cx="3362671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400">
                <a:solidFill>
                  <a:srgbClr val="1564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只有標題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1763688" y="6245225"/>
            <a:ext cx="1893912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400">
                <a:solidFill>
                  <a:srgbClr val="1564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3657600" y="6245225"/>
            <a:ext cx="3362671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400">
                <a:solidFill>
                  <a:srgbClr val="1564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0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8100392" y="6597352"/>
            <a:ext cx="1043700" cy="26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Shape 1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body"/>
          </p:nvPr>
        </p:nvSpPr>
        <p:spPr>
          <a:xfrm>
            <a:off x="457200" y="1769765"/>
            <a:ext cx="8229600" cy="43563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79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0" type="dt"/>
          </p:nvPr>
        </p:nvSpPr>
        <p:spPr>
          <a:xfrm>
            <a:off x="1763688" y="6245225"/>
            <a:ext cx="1893912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1564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1" type="ftr"/>
          </p:nvPr>
        </p:nvSpPr>
        <p:spPr>
          <a:xfrm>
            <a:off x="3657600" y="6245225"/>
            <a:ext cx="3362671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400" u="none" cap="none" strike="noStrike">
                <a:solidFill>
                  <a:srgbClr val="1564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Shape 15"/>
          <p:cNvSpPr/>
          <p:nvPr/>
        </p:nvSpPr>
        <p:spPr>
          <a:xfrm>
            <a:off x="8243525" y="6038950"/>
            <a:ext cx="757500" cy="7575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fld id="{00000000-1234-1234-1234-123412341234}" type="slidenum">
              <a:rPr lang="zh-TW" sz="1800">
                <a:solidFill>
                  <a:srgbClr val="15649C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hyperlink" Target="mailto:pudding@nccu.edu.tw" TargetMode="External"/><Relationship Id="rId5" Type="http://schemas.openxmlformats.org/officeDocument/2006/relationships/image" Target="../media/image0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6.png"/><Relationship Id="rId4" Type="http://schemas.openxmlformats.org/officeDocument/2006/relationships/image" Target="../media/image19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9" Type="http://schemas.openxmlformats.org/officeDocument/2006/relationships/image" Target="../media/image12.png"/><Relationship Id="rId5" Type="http://schemas.openxmlformats.org/officeDocument/2006/relationships/image" Target="../media/image06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Relationship Id="rId8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9.png"/><Relationship Id="rId4" Type="http://schemas.openxmlformats.org/officeDocument/2006/relationships/image" Target="../media/image05.png"/><Relationship Id="rId5" Type="http://schemas.openxmlformats.org/officeDocument/2006/relationships/image" Target="../media/image07.png"/><Relationship Id="rId6" Type="http://schemas.openxmlformats.org/officeDocument/2006/relationships/image" Target="../media/image03.png"/><Relationship Id="rId7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0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04.png"/><Relationship Id="rId5" Type="http://schemas.openxmlformats.org/officeDocument/2006/relationships/image" Target="../media/image08.png"/><Relationship Id="rId6" Type="http://schemas.openxmlformats.org/officeDocument/2006/relationships/image" Target="../media/image06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04.png"/><Relationship Id="rId5" Type="http://schemas.openxmlformats.org/officeDocument/2006/relationships/image" Target="../media/image08.png"/><Relationship Id="rId6" Type="http://schemas.openxmlformats.org/officeDocument/2006/relationships/image" Target="../media/image06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2.xml"/><Relationship Id="rId4" Type="http://schemas.openxmlformats.org/officeDocument/2006/relationships/image" Target="../media/image11.png"/><Relationship Id="rId9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06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8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7.png"/><Relationship Id="rId5" Type="http://schemas.openxmlformats.org/officeDocument/2006/relationships/image" Target="../media/image06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ctrTitle"/>
          </p:nvPr>
        </p:nvSpPr>
        <p:spPr>
          <a:xfrm>
            <a:off x="366900" y="1052725"/>
            <a:ext cx="84102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lang="zh-TW" sz="2800"/>
              <a:t>ASIS&amp;T Taipei Chapter Research Forum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lang="zh-TW">
                <a:latin typeface="Impact"/>
                <a:ea typeface="Impact"/>
                <a:cs typeface="Impact"/>
                <a:sym typeface="Impact"/>
              </a:rPr>
              <a:t>Social Aspects of  Reading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lang="zh-TW">
                <a:latin typeface="Impact"/>
                <a:ea typeface="Impact"/>
                <a:cs typeface="Impact"/>
                <a:sym typeface="Impact"/>
              </a:rPr>
              <a:t>Behavior Research</a:t>
            </a:r>
          </a:p>
        </p:txBody>
      </p:sp>
      <p:sp>
        <p:nvSpPr>
          <p:cNvPr id="141" name="Shape 141"/>
          <p:cNvSpPr txBox="1"/>
          <p:nvPr>
            <p:ph idx="1" type="subTitle"/>
          </p:nvPr>
        </p:nvSpPr>
        <p:spPr>
          <a:xfrm>
            <a:off x="3403150" y="5334000"/>
            <a:ext cx="5479500" cy="128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lvl="0" rtl="0" algn="r">
              <a:spcBef>
                <a:spcPts val="0"/>
              </a:spcBef>
              <a:buClr>
                <a:srgbClr val="15649C"/>
              </a:buClr>
              <a:buSzPct val="25000"/>
              <a:buFont typeface="Arial"/>
              <a:buNone/>
            </a:pPr>
            <a:r>
              <a:rPr b="1" lang="zh-TW" sz="3600">
                <a:latin typeface="Impact"/>
                <a:ea typeface="Impact"/>
                <a:cs typeface="Impact"/>
                <a:sym typeface="Impact"/>
              </a:rPr>
              <a:t>NCCU</a:t>
            </a: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15649C"/>
              </a:buClr>
              <a:buSzPct val="25000"/>
              <a:buFont typeface="Arial"/>
              <a:buNone/>
            </a:pPr>
            <a:r>
              <a:rPr lang="zh-TW" sz="1600">
                <a:latin typeface="Impact"/>
                <a:ea typeface="Impact"/>
                <a:cs typeface="Impact"/>
                <a:sym typeface="Impact"/>
              </a:rPr>
              <a:t>Graduate Institute of Lib</a:t>
            </a:r>
            <a:r>
              <a:rPr lang="zh-TW" sz="1600">
                <a:latin typeface="Impact"/>
                <a:ea typeface="Impact"/>
                <a:cs typeface="Impact"/>
                <a:sym typeface="Impact"/>
              </a:rPr>
              <a:t>r</a:t>
            </a:r>
            <a:r>
              <a:rPr lang="zh-TW" sz="1600">
                <a:latin typeface="Impact"/>
                <a:ea typeface="Impact"/>
                <a:cs typeface="Impact"/>
                <a:sym typeface="Impact"/>
              </a:rPr>
              <a:t>ary, Information and Archival Studies</a:t>
            </a:r>
          </a:p>
          <a:p>
            <a:pPr indent="0" lvl="0" marL="0" marR="0" rtl="0" algn="r">
              <a:spcBef>
                <a:spcPts val="480"/>
              </a:spcBef>
              <a:spcAft>
                <a:spcPts val="0"/>
              </a:spcAft>
              <a:buClr>
                <a:srgbClr val="15649C"/>
              </a:buClr>
              <a:buSzPct val="25000"/>
              <a:buFont typeface="Arial"/>
              <a:buNone/>
            </a:pPr>
            <a:r>
              <a:rPr b="1" lang="zh-TW"/>
              <a:t>Yung-Ting Chen </a:t>
            </a:r>
            <a:r>
              <a:rPr lang="zh-TW" sz="1600" u="sng">
                <a:solidFill>
                  <a:schemeClr val="hlink"/>
                </a:solidFill>
                <a:hlinkClick r:id="rId4"/>
              </a:rPr>
              <a:t>pudding@nccu.edu.tw</a:t>
            </a:r>
          </a:p>
          <a:p>
            <a:pPr indent="0" lvl="0" marL="0" marR="0" rtl="0" algn="r">
              <a:spcBef>
                <a:spcPts val="480"/>
              </a:spcBef>
              <a:spcAft>
                <a:spcPts val="0"/>
              </a:spcAft>
              <a:buClr>
                <a:srgbClr val="15649C"/>
              </a:buClr>
              <a:buSzPct val="25000"/>
              <a:buFont typeface="Arial"/>
              <a:buNone/>
            </a:pPr>
            <a:r>
              <a:rPr lang="zh-TW" sz="1600"/>
              <a:t>Dec 7, 2016</a:t>
            </a:r>
          </a:p>
        </p:txBody>
      </p:sp>
      <p:pic>
        <p:nvPicPr>
          <p:cNvPr descr="Slide NCCU Logo" id="142" name="Shape 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5775" y="5054673"/>
            <a:ext cx="496524" cy="48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  user coat red account profile people human"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918" y="2676784"/>
            <a:ext cx="1280738" cy="128084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2. Social Reading </a:t>
            </a:r>
            <a:br>
              <a:rPr lang="zh-TW"/>
            </a:br>
            <a:r>
              <a:rPr lang="zh-TW" sz="3600"/>
              <a:t>Behavior Analysis</a:t>
            </a:r>
          </a:p>
        </p:txBody>
      </p:sp>
      <p:grpSp>
        <p:nvGrpSpPr>
          <p:cNvPr id="276" name="Shape 276"/>
          <p:cNvGrpSpPr/>
          <p:nvPr/>
        </p:nvGrpSpPr>
        <p:grpSpPr>
          <a:xfrm>
            <a:off x="193612" y="4213603"/>
            <a:ext cx="4277350" cy="2504125"/>
            <a:chOff x="193650" y="4213603"/>
            <a:chExt cx="4277350" cy="2504125"/>
          </a:xfrm>
        </p:grpSpPr>
        <p:pic>
          <p:nvPicPr>
            <p:cNvPr id="277" name="Shape 27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3650" y="4213603"/>
              <a:ext cx="4277350" cy="25041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8" name="Shape 278"/>
            <p:cNvGrpSpPr/>
            <p:nvPr/>
          </p:nvGrpSpPr>
          <p:grpSpPr>
            <a:xfrm>
              <a:off x="832625" y="5008962"/>
              <a:ext cx="303600" cy="303600"/>
              <a:chOff x="611125" y="2329762"/>
              <a:chExt cx="303600" cy="303600"/>
            </a:xfrm>
          </p:grpSpPr>
          <p:sp>
            <p:nvSpPr>
              <p:cNvPr id="279" name="Shape 279"/>
              <p:cNvSpPr/>
              <p:nvPr/>
            </p:nvSpPr>
            <p:spPr>
              <a:xfrm>
                <a:off x="611125" y="2329762"/>
                <a:ext cx="303600" cy="303600"/>
              </a:xfrm>
              <a:prstGeom prst="ellipse">
                <a:avLst/>
              </a:prstGeom>
              <a:solidFill>
                <a:srgbClr val="FFFFFF">
                  <a:alpha val="55000"/>
                </a:srgbClr>
              </a:solidFill>
              <a:ln cap="flat" cmpd="sng" w="2857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algn="ctr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Shape 280"/>
              <p:cNvSpPr txBox="1"/>
              <p:nvPr/>
            </p:nvSpPr>
            <p:spPr>
              <a:xfrm>
                <a:off x="611125" y="2329762"/>
                <a:ext cx="303600" cy="30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b="1" lang="zh-TW">
                    <a:solidFill>
                      <a:srgbClr val="FF0000"/>
                    </a:solidFill>
                  </a:rPr>
                  <a:t>1</a:t>
                </a:r>
              </a:p>
            </p:txBody>
          </p:sp>
        </p:grpSp>
        <p:grpSp>
          <p:nvGrpSpPr>
            <p:cNvPr id="281" name="Shape 281"/>
            <p:cNvGrpSpPr/>
            <p:nvPr/>
          </p:nvGrpSpPr>
          <p:grpSpPr>
            <a:xfrm>
              <a:off x="3178800" y="5157937"/>
              <a:ext cx="303600" cy="303600"/>
              <a:chOff x="2793250" y="4246537"/>
              <a:chExt cx="303600" cy="303600"/>
            </a:xfrm>
          </p:grpSpPr>
          <p:sp>
            <p:nvSpPr>
              <p:cNvPr id="282" name="Shape 282"/>
              <p:cNvSpPr/>
              <p:nvPr/>
            </p:nvSpPr>
            <p:spPr>
              <a:xfrm>
                <a:off x="2856225" y="4309550"/>
                <a:ext cx="177600" cy="177600"/>
              </a:xfrm>
              <a:prstGeom prst="ellipse">
                <a:avLst/>
              </a:prstGeom>
              <a:solidFill>
                <a:srgbClr val="FFFFFF">
                  <a:alpha val="55000"/>
                </a:srgbClr>
              </a:solidFill>
              <a:ln cap="flat" cmpd="sng" w="2857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Shape 283"/>
              <p:cNvSpPr txBox="1"/>
              <p:nvPr/>
            </p:nvSpPr>
            <p:spPr>
              <a:xfrm>
                <a:off x="2793250" y="4246537"/>
                <a:ext cx="303600" cy="30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b="1" lang="zh-TW">
                    <a:solidFill>
                      <a:srgbClr val="FF0000"/>
                    </a:solidFill>
                  </a:rPr>
                  <a:t>2</a:t>
                </a:r>
              </a:p>
            </p:txBody>
          </p:sp>
        </p:grpSp>
        <p:grpSp>
          <p:nvGrpSpPr>
            <p:cNvPr id="284" name="Shape 284"/>
            <p:cNvGrpSpPr/>
            <p:nvPr/>
          </p:nvGrpSpPr>
          <p:grpSpPr>
            <a:xfrm>
              <a:off x="1108533" y="5617450"/>
              <a:ext cx="256481" cy="256481"/>
              <a:chOff x="611125" y="2329762"/>
              <a:chExt cx="303600" cy="303600"/>
            </a:xfrm>
          </p:grpSpPr>
          <p:sp>
            <p:nvSpPr>
              <p:cNvPr id="285" name="Shape 285"/>
              <p:cNvSpPr/>
              <p:nvPr/>
            </p:nvSpPr>
            <p:spPr>
              <a:xfrm>
                <a:off x="611125" y="2329762"/>
                <a:ext cx="303600" cy="303600"/>
              </a:xfrm>
              <a:prstGeom prst="ellipse">
                <a:avLst/>
              </a:prstGeom>
              <a:solidFill>
                <a:srgbClr val="FFFFFF">
                  <a:alpha val="55000"/>
                </a:srgbClr>
              </a:solidFill>
              <a:ln cap="flat" cmpd="sng" w="2857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Shape 286"/>
              <p:cNvSpPr txBox="1"/>
              <p:nvPr/>
            </p:nvSpPr>
            <p:spPr>
              <a:xfrm>
                <a:off x="611125" y="2329762"/>
                <a:ext cx="303600" cy="30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b="1" lang="zh-TW">
                    <a:solidFill>
                      <a:srgbClr val="FF0000"/>
                    </a:solidFill>
                  </a:rPr>
                  <a:t>3</a:t>
                </a:r>
              </a:p>
            </p:txBody>
          </p:sp>
        </p:grpSp>
        <p:grpSp>
          <p:nvGrpSpPr>
            <p:cNvPr id="287" name="Shape 287"/>
            <p:cNvGrpSpPr/>
            <p:nvPr/>
          </p:nvGrpSpPr>
          <p:grpSpPr>
            <a:xfrm>
              <a:off x="1586287" y="5978464"/>
              <a:ext cx="425131" cy="425131"/>
              <a:chOff x="611125" y="2329762"/>
              <a:chExt cx="303600" cy="303600"/>
            </a:xfrm>
          </p:grpSpPr>
          <p:sp>
            <p:nvSpPr>
              <p:cNvPr id="288" name="Shape 288"/>
              <p:cNvSpPr/>
              <p:nvPr/>
            </p:nvSpPr>
            <p:spPr>
              <a:xfrm>
                <a:off x="611125" y="2329762"/>
                <a:ext cx="303600" cy="303600"/>
              </a:xfrm>
              <a:prstGeom prst="ellipse">
                <a:avLst/>
              </a:prstGeom>
              <a:solidFill>
                <a:srgbClr val="FFFFFF">
                  <a:alpha val="55000"/>
                </a:srgbClr>
              </a:solidFill>
              <a:ln cap="flat" cmpd="sng" w="2857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Shape 289"/>
              <p:cNvSpPr txBox="1"/>
              <p:nvPr/>
            </p:nvSpPr>
            <p:spPr>
              <a:xfrm>
                <a:off x="611125" y="2329762"/>
                <a:ext cx="303600" cy="30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b="1" lang="zh-TW">
                    <a:solidFill>
                      <a:srgbClr val="FF0000"/>
                    </a:solidFill>
                  </a:rPr>
                  <a:t>4</a:t>
                </a:r>
              </a:p>
            </p:txBody>
          </p:sp>
        </p:grpSp>
        <p:grpSp>
          <p:nvGrpSpPr>
            <p:cNvPr id="290" name="Shape 290"/>
            <p:cNvGrpSpPr/>
            <p:nvPr/>
          </p:nvGrpSpPr>
          <p:grpSpPr>
            <a:xfrm>
              <a:off x="3415625" y="6109650"/>
              <a:ext cx="303600" cy="303600"/>
              <a:chOff x="611125" y="2329762"/>
              <a:chExt cx="303600" cy="303600"/>
            </a:xfrm>
          </p:grpSpPr>
          <p:sp>
            <p:nvSpPr>
              <p:cNvPr id="291" name="Shape 291"/>
              <p:cNvSpPr/>
              <p:nvPr/>
            </p:nvSpPr>
            <p:spPr>
              <a:xfrm>
                <a:off x="611125" y="2329762"/>
                <a:ext cx="303600" cy="303600"/>
              </a:xfrm>
              <a:prstGeom prst="ellipse">
                <a:avLst/>
              </a:prstGeom>
              <a:solidFill>
                <a:srgbClr val="FFFFFF">
                  <a:alpha val="55000"/>
                </a:srgbClr>
              </a:solidFill>
              <a:ln cap="flat" cmpd="sng" w="2857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Shape 292"/>
              <p:cNvSpPr txBox="1"/>
              <p:nvPr/>
            </p:nvSpPr>
            <p:spPr>
              <a:xfrm>
                <a:off x="611125" y="2329762"/>
                <a:ext cx="303600" cy="30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b="1" lang="zh-TW">
                    <a:solidFill>
                      <a:srgbClr val="FF0000"/>
                    </a:solidFill>
                  </a:rPr>
                  <a:t>5</a:t>
                </a:r>
              </a:p>
            </p:txBody>
          </p:sp>
        </p:grpSp>
        <p:cxnSp>
          <p:nvCxnSpPr>
            <p:cNvPr id="293" name="Shape 293"/>
            <p:cNvCxnSpPr>
              <a:endCxn id="283" idx="1"/>
            </p:cNvCxnSpPr>
            <p:nvPr/>
          </p:nvCxnSpPr>
          <p:spPr>
            <a:xfrm>
              <a:off x="1136100" y="5160637"/>
              <a:ext cx="2042700" cy="1491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94" name="Shape 294"/>
            <p:cNvCxnSpPr>
              <a:endCxn id="286" idx="3"/>
            </p:cNvCxnSpPr>
            <p:nvPr/>
          </p:nvCxnSpPr>
          <p:spPr>
            <a:xfrm flipH="1">
              <a:off x="1365014" y="5309790"/>
              <a:ext cx="1813800" cy="4359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95" name="Shape 295"/>
            <p:cNvCxnSpPr>
              <a:endCxn id="289" idx="1"/>
            </p:cNvCxnSpPr>
            <p:nvPr/>
          </p:nvCxnSpPr>
          <p:spPr>
            <a:xfrm>
              <a:off x="1236787" y="5873929"/>
              <a:ext cx="349500" cy="3171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96" name="Shape 296"/>
            <p:cNvCxnSpPr>
              <a:endCxn id="292" idx="1"/>
            </p:cNvCxnSpPr>
            <p:nvPr/>
          </p:nvCxnSpPr>
          <p:spPr>
            <a:xfrm>
              <a:off x="2011325" y="6190950"/>
              <a:ext cx="1404300" cy="70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297" name="Shape 297"/>
          <p:cNvGrpSpPr/>
          <p:nvPr/>
        </p:nvGrpSpPr>
        <p:grpSpPr>
          <a:xfrm>
            <a:off x="4628749" y="4213603"/>
            <a:ext cx="4277350" cy="2504125"/>
            <a:chOff x="4640250" y="4213603"/>
            <a:chExt cx="4277350" cy="2504125"/>
          </a:xfrm>
        </p:grpSpPr>
        <p:pic>
          <p:nvPicPr>
            <p:cNvPr id="298" name="Shape 29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40250" y="4213603"/>
              <a:ext cx="4277350" cy="2504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9" name="Shape 299"/>
            <p:cNvSpPr/>
            <p:nvPr/>
          </p:nvSpPr>
          <p:spPr>
            <a:xfrm>
              <a:off x="5438800" y="5229049"/>
              <a:ext cx="136800" cy="136800"/>
            </a:xfrm>
            <a:prstGeom prst="ellipse">
              <a:avLst/>
            </a:prstGeom>
            <a:solidFill>
              <a:srgbClr val="FF0000">
                <a:alpha val="4500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5619275" y="5309799"/>
              <a:ext cx="136800" cy="136800"/>
            </a:xfrm>
            <a:prstGeom prst="ellipse">
              <a:avLst/>
            </a:prstGeom>
            <a:solidFill>
              <a:srgbClr val="FF0000">
                <a:alpha val="4500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7335825" y="5356974"/>
              <a:ext cx="136800" cy="136800"/>
            </a:xfrm>
            <a:prstGeom prst="ellipse">
              <a:avLst/>
            </a:prstGeom>
            <a:solidFill>
              <a:srgbClr val="FF0000">
                <a:alpha val="4500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6921550" y="5594874"/>
              <a:ext cx="136800" cy="136800"/>
            </a:xfrm>
            <a:prstGeom prst="ellipse">
              <a:avLst/>
            </a:prstGeom>
            <a:solidFill>
              <a:srgbClr val="FF0000">
                <a:alpha val="4500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5818200" y="5705599"/>
              <a:ext cx="136800" cy="136800"/>
            </a:xfrm>
            <a:prstGeom prst="ellipse">
              <a:avLst/>
            </a:prstGeom>
            <a:solidFill>
              <a:srgbClr val="70AD47">
                <a:alpha val="4808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5473675" y="5964074"/>
              <a:ext cx="136800" cy="136800"/>
            </a:xfrm>
            <a:prstGeom prst="ellipse">
              <a:avLst/>
            </a:prstGeom>
            <a:solidFill>
              <a:srgbClr val="4A86E8">
                <a:alpha val="5500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6710525" y="5884074"/>
              <a:ext cx="136800" cy="136800"/>
            </a:xfrm>
            <a:prstGeom prst="ellipse">
              <a:avLst/>
            </a:prstGeom>
            <a:solidFill>
              <a:srgbClr val="4A86E8">
                <a:alpha val="5500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6450075" y="6109649"/>
              <a:ext cx="136800" cy="136800"/>
            </a:xfrm>
            <a:prstGeom prst="ellipse">
              <a:avLst/>
            </a:prstGeom>
            <a:solidFill>
              <a:srgbClr val="4A86E8">
                <a:alpha val="5500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6279875" y="5731674"/>
              <a:ext cx="136800" cy="136800"/>
            </a:xfrm>
            <a:prstGeom prst="ellipse">
              <a:avLst/>
            </a:prstGeom>
            <a:solidFill>
              <a:srgbClr val="70AD47">
                <a:alpha val="4808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5336875" y="5596561"/>
              <a:ext cx="136800" cy="136800"/>
            </a:xfrm>
            <a:prstGeom prst="ellipse">
              <a:avLst/>
            </a:prstGeom>
            <a:solidFill>
              <a:srgbClr val="FF0000">
                <a:alpha val="4500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5698000" y="6246461"/>
              <a:ext cx="136800" cy="136800"/>
            </a:xfrm>
            <a:prstGeom prst="ellipse">
              <a:avLst/>
            </a:prstGeom>
            <a:solidFill>
              <a:srgbClr val="70AD47">
                <a:alpha val="4808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7537425" y="5978486"/>
              <a:ext cx="136800" cy="136800"/>
            </a:xfrm>
            <a:prstGeom prst="ellipse">
              <a:avLst/>
            </a:prstGeom>
            <a:solidFill>
              <a:srgbClr val="4A86E8">
                <a:alpha val="5500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7808150" y="6218436"/>
              <a:ext cx="136800" cy="136800"/>
            </a:xfrm>
            <a:prstGeom prst="ellipse">
              <a:avLst/>
            </a:prstGeom>
            <a:solidFill>
              <a:srgbClr val="70AD47">
                <a:alpha val="4808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7980400" y="6020886"/>
              <a:ext cx="136800" cy="136800"/>
            </a:xfrm>
            <a:prstGeom prst="ellipse">
              <a:avLst/>
            </a:prstGeom>
            <a:solidFill>
              <a:srgbClr val="FF0000">
                <a:alpha val="4500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7028825" y="6246461"/>
              <a:ext cx="136800" cy="136800"/>
            </a:xfrm>
            <a:prstGeom prst="ellipse">
              <a:avLst/>
            </a:prstGeom>
            <a:solidFill>
              <a:srgbClr val="FF0000">
                <a:alpha val="4500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7058350" y="6004461"/>
              <a:ext cx="136800" cy="136800"/>
            </a:xfrm>
            <a:prstGeom prst="ellipse">
              <a:avLst/>
            </a:prstGeom>
            <a:solidFill>
              <a:srgbClr val="70AD47">
                <a:alpha val="4808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5524975" y="5166811"/>
              <a:ext cx="136800" cy="136800"/>
            </a:xfrm>
            <a:prstGeom prst="ellipse">
              <a:avLst/>
            </a:prstGeom>
            <a:solidFill>
              <a:srgbClr val="70AD47">
                <a:alpha val="4808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5518175" y="5356986"/>
              <a:ext cx="136800" cy="136800"/>
            </a:xfrm>
            <a:prstGeom prst="ellipse">
              <a:avLst/>
            </a:prstGeom>
            <a:solidFill>
              <a:srgbClr val="4A86E8">
                <a:alpha val="5500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5932425" y="5656411"/>
              <a:ext cx="136800" cy="136800"/>
            </a:xfrm>
            <a:prstGeom prst="ellipse">
              <a:avLst/>
            </a:prstGeom>
            <a:solidFill>
              <a:srgbClr val="4A86E8">
                <a:alpha val="5500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5955000" y="5793211"/>
              <a:ext cx="136800" cy="136800"/>
            </a:xfrm>
            <a:prstGeom prst="ellipse">
              <a:avLst/>
            </a:prstGeom>
            <a:solidFill>
              <a:srgbClr val="FF0000">
                <a:alpha val="4500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5619275" y="6004461"/>
              <a:ext cx="136800" cy="136800"/>
            </a:xfrm>
            <a:prstGeom prst="ellipse">
              <a:avLst/>
            </a:prstGeom>
            <a:solidFill>
              <a:srgbClr val="FF0000">
                <a:alpha val="4500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5502375" y="6122649"/>
              <a:ext cx="136800" cy="136800"/>
            </a:xfrm>
            <a:prstGeom prst="ellipse">
              <a:avLst/>
            </a:prstGeom>
            <a:solidFill>
              <a:srgbClr val="70AD47">
                <a:alpha val="4808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5873600" y="6286724"/>
              <a:ext cx="136800" cy="136800"/>
            </a:xfrm>
            <a:prstGeom prst="ellipse">
              <a:avLst/>
            </a:prstGeom>
            <a:solidFill>
              <a:srgbClr val="4A86E8">
                <a:alpha val="5500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6280362" y="6109649"/>
              <a:ext cx="136800" cy="136800"/>
            </a:xfrm>
            <a:prstGeom prst="ellipse">
              <a:avLst/>
            </a:prstGeom>
            <a:solidFill>
              <a:srgbClr val="FF0000">
                <a:alpha val="4500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23" name="Shape 323"/>
            <p:cNvCxnSpPr>
              <a:stCxn id="299" idx="6"/>
              <a:endCxn id="300" idx="1"/>
            </p:cNvCxnSpPr>
            <p:nvPr/>
          </p:nvCxnSpPr>
          <p:spPr>
            <a:xfrm>
              <a:off x="5575600" y="5297449"/>
              <a:ext cx="63600" cy="32400"/>
            </a:xfrm>
            <a:prstGeom prst="straightConnector1">
              <a:avLst/>
            </a:prstGeom>
            <a:noFill/>
            <a:ln cap="flat" cmpd="sng" w="9525">
              <a:solidFill>
                <a:srgbClr val="F4CCCC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24" name="Shape 324"/>
            <p:cNvCxnSpPr>
              <a:endCxn id="301" idx="2"/>
            </p:cNvCxnSpPr>
            <p:nvPr/>
          </p:nvCxnSpPr>
          <p:spPr>
            <a:xfrm>
              <a:off x="5756025" y="5378274"/>
              <a:ext cx="1579800" cy="47100"/>
            </a:xfrm>
            <a:prstGeom prst="straightConnector1">
              <a:avLst/>
            </a:prstGeom>
            <a:noFill/>
            <a:ln cap="flat" cmpd="sng" w="9525">
              <a:solidFill>
                <a:srgbClr val="F4CCCC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25" name="Shape 325"/>
            <p:cNvCxnSpPr>
              <a:stCxn id="308" idx="7"/>
              <a:endCxn id="301" idx="2"/>
            </p:cNvCxnSpPr>
            <p:nvPr/>
          </p:nvCxnSpPr>
          <p:spPr>
            <a:xfrm flipH="1" rot="10800000">
              <a:off x="5453641" y="5425495"/>
              <a:ext cx="1882199" cy="191100"/>
            </a:xfrm>
            <a:prstGeom prst="straightConnector1">
              <a:avLst/>
            </a:prstGeom>
            <a:noFill/>
            <a:ln cap="flat" cmpd="sng" w="9525">
              <a:solidFill>
                <a:srgbClr val="F4CCCC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26" name="Shape 326"/>
            <p:cNvCxnSpPr>
              <a:endCxn id="302" idx="2"/>
            </p:cNvCxnSpPr>
            <p:nvPr/>
          </p:nvCxnSpPr>
          <p:spPr>
            <a:xfrm flipH="1" rot="10800000">
              <a:off x="5473750" y="5663274"/>
              <a:ext cx="1447800" cy="1800"/>
            </a:xfrm>
            <a:prstGeom prst="straightConnector1">
              <a:avLst/>
            </a:prstGeom>
            <a:noFill/>
            <a:ln cap="flat" cmpd="sng" w="9525">
              <a:solidFill>
                <a:srgbClr val="F4CCCC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27" name="Shape 327"/>
            <p:cNvCxnSpPr>
              <a:endCxn id="318" idx="7"/>
            </p:cNvCxnSpPr>
            <p:nvPr/>
          </p:nvCxnSpPr>
          <p:spPr>
            <a:xfrm flipH="1">
              <a:off x="6071766" y="5711545"/>
              <a:ext cx="869700" cy="101700"/>
            </a:xfrm>
            <a:prstGeom prst="straightConnector1">
              <a:avLst/>
            </a:prstGeom>
            <a:noFill/>
            <a:ln cap="flat" cmpd="sng" w="9525">
              <a:solidFill>
                <a:srgbClr val="F4CCCC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28" name="Shape 328"/>
            <p:cNvCxnSpPr>
              <a:stCxn id="318" idx="3"/>
              <a:endCxn id="319" idx="7"/>
            </p:cNvCxnSpPr>
            <p:nvPr/>
          </p:nvCxnSpPr>
          <p:spPr>
            <a:xfrm flipH="1">
              <a:off x="5735933" y="5909977"/>
              <a:ext cx="239100" cy="114600"/>
            </a:xfrm>
            <a:prstGeom prst="straightConnector1">
              <a:avLst/>
            </a:prstGeom>
            <a:noFill/>
            <a:ln cap="flat" cmpd="sng" w="9525">
              <a:solidFill>
                <a:srgbClr val="F4CCCC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29" name="Shape 329"/>
            <p:cNvCxnSpPr>
              <a:endCxn id="322" idx="2"/>
            </p:cNvCxnSpPr>
            <p:nvPr/>
          </p:nvCxnSpPr>
          <p:spPr>
            <a:xfrm>
              <a:off x="5755962" y="6072749"/>
              <a:ext cx="524400" cy="105300"/>
            </a:xfrm>
            <a:prstGeom prst="straightConnector1">
              <a:avLst/>
            </a:prstGeom>
            <a:noFill/>
            <a:ln cap="flat" cmpd="sng" w="9525">
              <a:solidFill>
                <a:srgbClr val="F4CCCC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30" name="Shape 330"/>
            <p:cNvCxnSpPr>
              <a:stCxn id="322" idx="6"/>
              <a:endCxn id="312" idx="2"/>
            </p:cNvCxnSpPr>
            <p:nvPr/>
          </p:nvCxnSpPr>
          <p:spPr>
            <a:xfrm flipH="1" rot="10800000">
              <a:off x="6417162" y="6089249"/>
              <a:ext cx="1563300" cy="88800"/>
            </a:xfrm>
            <a:prstGeom prst="straightConnector1">
              <a:avLst/>
            </a:prstGeom>
            <a:noFill/>
            <a:ln cap="flat" cmpd="sng" w="9525">
              <a:solidFill>
                <a:srgbClr val="F4CCCC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31" name="Shape 331"/>
            <p:cNvCxnSpPr>
              <a:endCxn id="313" idx="7"/>
            </p:cNvCxnSpPr>
            <p:nvPr/>
          </p:nvCxnSpPr>
          <p:spPr>
            <a:xfrm flipH="1">
              <a:off x="7145591" y="6137795"/>
              <a:ext cx="854700" cy="128700"/>
            </a:xfrm>
            <a:prstGeom prst="straightConnector1">
              <a:avLst/>
            </a:prstGeom>
            <a:noFill/>
            <a:ln cap="flat" cmpd="sng" w="9525">
              <a:solidFill>
                <a:srgbClr val="F4CCCC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32" name="Shape 332"/>
            <p:cNvCxnSpPr>
              <a:stCxn id="315" idx="5"/>
              <a:endCxn id="303" idx="0"/>
            </p:cNvCxnSpPr>
            <p:nvPr/>
          </p:nvCxnSpPr>
          <p:spPr>
            <a:xfrm>
              <a:off x="5641741" y="5283577"/>
              <a:ext cx="244800" cy="422100"/>
            </a:xfrm>
            <a:prstGeom prst="straightConnector1">
              <a:avLst/>
            </a:prstGeom>
            <a:noFill/>
            <a:ln cap="flat" cmpd="sng" w="9525">
              <a:solidFill>
                <a:srgbClr val="D9EAD3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33" name="Shape 333"/>
            <p:cNvCxnSpPr>
              <a:endCxn id="307" idx="2"/>
            </p:cNvCxnSpPr>
            <p:nvPr/>
          </p:nvCxnSpPr>
          <p:spPr>
            <a:xfrm flipH="1" rot="10800000">
              <a:off x="5934875" y="5800074"/>
              <a:ext cx="345000" cy="22200"/>
            </a:xfrm>
            <a:prstGeom prst="straightConnector1">
              <a:avLst/>
            </a:prstGeom>
            <a:noFill/>
            <a:ln cap="flat" cmpd="sng" w="9525">
              <a:solidFill>
                <a:srgbClr val="D9EAD3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34" name="Shape 334"/>
            <p:cNvCxnSpPr>
              <a:endCxn id="320" idx="0"/>
            </p:cNvCxnSpPr>
            <p:nvPr/>
          </p:nvCxnSpPr>
          <p:spPr>
            <a:xfrm flipH="1">
              <a:off x="5570775" y="5848449"/>
              <a:ext cx="729000" cy="274200"/>
            </a:xfrm>
            <a:prstGeom prst="straightConnector1">
              <a:avLst/>
            </a:prstGeom>
            <a:noFill/>
            <a:ln cap="flat" cmpd="sng" w="9525">
              <a:solidFill>
                <a:srgbClr val="D9EAD3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35" name="Shape 335"/>
            <p:cNvCxnSpPr>
              <a:endCxn id="314" idx="2"/>
            </p:cNvCxnSpPr>
            <p:nvPr/>
          </p:nvCxnSpPr>
          <p:spPr>
            <a:xfrm flipH="1" rot="10800000">
              <a:off x="5639050" y="6072861"/>
              <a:ext cx="1419300" cy="118200"/>
            </a:xfrm>
            <a:prstGeom prst="straightConnector1">
              <a:avLst/>
            </a:prstGeom>
            <a:noFill/>
            <a:ln cap="flat" cmpd="sng" w="9525">
              <a:solidFill>
                <a:srgbClr val="D9EAD3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36" name="Shape 336"/>
            <p:cNvCxnSpPr>
              <a:endCxn id="309" idx="7"/>
            </p:cNvCxnSpPr>
            <p:nvPr/>
          </p:nvCxnSpPr>
          <p:spPr>
            <a:xfrm flipH="1">
              <a:off x="5814766" y="6121295"/>
              <a:ext cx="1224900" cy="145200"/>
            </a:xfrm>
            <a:prstGeom prst="straightConnector1">
              <a:avLst/>
            </a:prstGeom>
            <a:noFill/>
            <a:ln cap="flat" cmpd="sng" w="9525">
              <a:solidFill>
                <a:srgbClr val="D9EAD3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37" name="Shape 337"/>
            <p:cNvCxnSpPr>
              <a:stCxn id="309" idx="6"/>
            </p:cNvCxnSpPr>
            <p:nvPr/>
          </p:nvCxnSpPr>
          <p:spPr>
            <a:xfrm flipH="1" rot="10800000">
              <a:off x="5834800" y="6289061"/>
              <a:ext cx="1872900" cy="25800"/>
            </a:xfrm>
            <a:prstGeom prst="straightConnector1">
              <a:avLst/>
            </a:prstGeom>
            <a:noFill/>
            <a:ln cap="flat" cmpd="sng" w="9525">
              <a:solidFill>
                <a:srgbClr val="D9EAD3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38" name="Shape 338"/>
            <p:cNvCxnSpPr>
              <a:stCxn id="316" idx="5"/>
              <a:endCxn id="317" idx="1"/>
            </p:cNvCxnSpPr>
            <p:nvPr/>
          </p:nvCxnSpPr>
          <p:spPr>
            <a:xfrm>
              <a:off x="5634941" y="5473752"/>
              <a:ext cx="317400" cy="202800"/>
            </a:xfrm>
            <a:prstGeom prst="straightConnector1">
              <a:avLst/>
            </a:prstGeom>
            <a:noFill/>
            <a:ln cap="flat" cmpd="sng" w="9525">
              <a:solidFill>
                <a:srgbClr val="C9DAF8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39" name="Shape 339"/>
            <p:cNvCxnSpPr>
              <a:stCxn id="317" idx="3"/>
              <a:endCxn id="304" idx="7"/>
            </p:cNvCxnSpPr>
            <p:nvPr/>
          </p:nvCxnSpPr>
          <p:spPr>
            <a:xfrm flipH="1">
              <a:off x="5590358" y="5773177"/>
              <a:ext cx="362100" cy="210900"/>
            </a:xfrm>
            <a:prstGeom prst="straightConnector1">
              <a:avLst/>
            </a:prstGeom>
            <a:noFill/>
            <a:ln cap="flat" cmpd="sng" w="9525">
              <a:solidFill>
                <a:srgbClr val="C9DAF8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40" name="Shape 340"/>
            <p:cNvCxnSpPr>
              <a:endCxn id="305" idx="2"/>
            </p:cNvCxnSpPr>
            <p:nvPr/>
          </p:nvCxnSpPr>
          <p:spPr>
            <a:xfrm flipH="1" rot="10800000">
              <a:off x="5610425" y="5952474"/>
              <a:ext cx="1100100" cy="80100"/>
            </a:xfrm>
            <a:prstGeom prst="straightConnector1">
              <a:avLst/>
            </a:prstGeom>
            <a:noFill/>
            <a:ln cap="flat" cmpd="sng" w="9525">
              <a:solidFill>
                <a:srgbClr val="C9DAF8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41" name="Shape 341"/>
            <p:cNvCxnSpPr>
              <a:endCxn id="310" idx="2"/>
            </p:cNvCxnSpPr>
            <p:nvPr/>
          </p:nvCxnSpPr>
          <p:spPr>
            <a:xfrm>
              <a:off x="6847425" y="5952386"/>
              <a:ext cx="690000" cy="94500"/>
            </a:xfrm>
            <a:prstGeom prst="straightConnector1">
              <a:avLst/>
            </a:prstGeom>
            <a:noFill/>
            <a:ln cap="flat" cmpd="sng" w="9525">
              <a:solidFill>
                <a:srgbClr val="C9DAF8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42" name="Shape 342"/>
            <p:cNvCxnSpPr>
              <a:endCxn id="306" idx="6"/>
            </p:cNvCxnSpPr>
            <p:nvPr/>
          </p:nvCxnSpPr>
          <p:spPr>
            <a:xfrm flipH="1">
              <a:off x="6586875" y="6095249"/>
              <a:ext cx="970500" cy="82800"/>
            </a:xfrm>
            <a:prstGeom prst="straightConnector1">
              <a:avLst/>
            </a:prstGeom>
            <a:noFill/>
            <a:ln cap="flat" cmpd="sng" w="9525">
              <a:solidFill>
                <a:srgbClr val="C9DAF8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43" name="Shape 343"/>
            <p:cNvCxnSpPr>
              <a:endCxn id="321" idx="7"/>
            </p:cNvCxnSpPr>
            <p:nvPr/>
          </p:nvCxnSpPr>
          <p:spPr>
            <a:xfrm flipH="1">
              <a:off x="5990366" y="6226358"/>
              <a:ext cx="479700" cy="80400"/>
            </a:xfrm>
            <a:prstGeom prst="straightConnector1">
              <a:avLst/>
            </a:prstGeom>
            <a:noFill/>
            <a:ln cap="flat" cmpd="sng" w="9525">
              <a:solidFill>
                <a:srgbClr val="C9DAF8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344" name="Shape 344"/>
          <p:cNvGrpSpPr/>
          <p:nvPr/>
        </p:nvGrpSpPr>
        <p:grpSpPr>
          <a:xfrm>
            <a:off x="5264170" y="2364626"/>
            <a:ext cx="3006508" cy="1732448"/>
            <a:chOff x="5389596" y="2364626"/>
            <a:chExt cx="3006508" cy="1732448"/>
          </a:xfrm>
        </p:grpSpPr>
        <p:pic>
          <p:nvPicPr>
            <p:cNvPr descr="slide user coat green account profile people human" id="345" name="Shape 3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89596" y="2364626"/>
              <a:ext cx="808099" cy="808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lide user preppy blue account profile people human" id="346" name="Shape 34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618854" y="2380051"/>
              <a:ext cx="777249" cy="777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lide  user coat red account profile people human" id="347" name="Shape 3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67909" y="2816234"/>
              <a:ext cx="1280738" cy="128084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48" name="Shape 348"/>
            <p:cNvCxnSpPr>
              <a:stCxn id="347" idx="3"/>
              <a:endCxn id="346" idx="2"/>
            </p:cNvCxnSpPr>
            <p:nvPr/>
          </p:nvCxnSpPr>
          <p:spPr>
            <a:xfrm flipH="1" rot="10800000">
              <a:off x="7548647" y="3157255"/>
              <a:ext cx="458700" cy="299400"/>
            </a:xfrm>
            <a:prstGeom prst="straightConnector1">
              <a:avLst/>
            </a:prstGeom>
            <a:noFill/>
            <a:ln cap="flat" cmpd="sng" w="28575">
              <a:solidFill>
                <a:srgbClr val="CCCCCC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49" name="Shape 349"/>
            <p:cNvCxnSpPr>
              <a:stCxn id="347" idx="1"/>
              <a:endCxn id="345" idx="2"/>
            </p:cNvCxnSpPr>
            <p:nvPr/>
          </p:nvCxnSpPr>
          <p:spPr>
            <a:xfrm rot="10800000">
              <a:off x="5793609" y="3172855"/>
              <a:ext cx="474300" cy="283800"/>
            </a:xfrm>
            <a:prstGeom prst="straightConnector1">
              <a:avLst/>
            </a:prstGeom>
            <a:noFill/>
            <a:ln cap="flat" cmpd="sng" w="28575">
              <a:solidFill>
                <a:srgbClr val="CCCCCC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cxnSp>
        <p:nvCxnSpPr>
          <p:cNvPr id="350" name="Shape 350"/>
          <p:cNvCxnSpPr>
            <a:endCxn id="346" idx="1"/>
          </p:cNvCxnSpPr>
          <p:nvPr/>
        </p:nvCxnSpPr>
        <p:spPr>
          <a:xfrm>
            <a:off x="6072329" y="2768675"/>
            <a:ext cx="1421100" cy="0"/>
          </a:xfrm>
          <a:prstGeom prst="straightConnector1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51" name="Shape 351"/>
          <p:cNvSpPr txBox="1"/>
          <p:nvPr/>
        </p:nvSpPr>
        <p:spPr>
          <a:xfrm>
            <a:off x="193587" y="1780125"/>
            <a:ext cx="42774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2800">
                <a:solidFill>
                  <a:srgbClr val="666666"/>
                </a:solidFill>
              </a:rPr>
              <a:t>Personal</a:t>
            </a:r>
          </a:p>
        </p:txBody>
      </p:sp>
      <p:sp>
        <p:nvSpPr>
          <p:cNvPr id="352" name="Shape 352"/>
          <p:cNvSpPr txBox="1"/>
          <p:nvPr/>
        </p:nvSpPr>
        <p:spPr>
          <a:xfrm>
            <a:off x="4628725" y="1780125"/>
            <a:ext cx="42774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solidFill>
                  <a:srgbClr val="666666"/>
                </a:solidFill>
              </a:rPr>
              <a:t>Group</a:t>
            </a:r>
          </a:p>
        </p:txBody>
      </p:sp>
      <p:pic>
        <p:nvPicPr>
          <p:cNvPr id="353" name="Shape 3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20175" y="3669150"/>
            <a:ext cx="884400" cy="88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Shape 354"/>
          <p:cNvSpPr/>
          <p:nvPr/>
        </p:nvSpPr>
        <p:spPr>
          <a:xfrm>
            <a:off x="3922012" y="3188850"/>
            <a:ext cx="1280700" cy="48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077A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/>
        </p:nvSpPr>
        <p:spPr>
          <a:xfrm>
            <a:off x="3511025" y="1936000"/>
            <a:ext cx="2124000" cy="1568100"/>
          </a:xfrm>
          <a:prstGeom prst="wedgeRoundRectCallout">
            <a:avLst>
              <a:gd fmla="val 75909" name="adj1"/>
              <a:gd fmla="val -17043" name="adj2"/>
              <a:gd fmla="val 0" name="adj3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1" name="Shape 361"/>
          <p:cNvSpPr/>
          <p:nvPr/>
        </p:nvSpPr>
        <p:spPr>
          <a:xfrm>
            <a:off x="193625" y="2073475"/>
            <a:ext cx="1963200" cy="8844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C9DAF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Brain Wave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Monitor</a:t>
            </a:r>
          </a:p>
        </p:txBody>
      </p:sp>
      <p:sp>
        <p:nvSpPr>
          <p:cNvPr id="362" name="Shape 362"/>
          <p:cNvSpPr txBox="1"/>
          <p:nvPr>
            <p:ph type="title"/>
          </p:nvPr>
        </p:nvSpPr>
        <p:spPr>
          <a:xfrm>
            <a:off x="457200" y="1984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3. Using brain wave monitor </a:t>
            </a:r>
            <a:br>
              <a:rPr lang="zh-TW"/>
            </a:br>
            <a:r>
              <a:rPr lang="zh-TW" sz="3600"/>
              <a:t>to analyze reading behaviors</a:t>
            </a:r>
          </a:p>
        </p:txBody>
      </p:sp>
      <p:sp>
        <p:nvSpPr>
          <p:cNvPr id="363" name="Shape 363"/>
          <p:cNvSpPr/>
          <p:nvPr/>
        </p:nvSpPr>
        <p:spPr>
          <a:xfrm>
            <a:off x="3644825" y="4328675"/>
            <a:ext cx="1835100" cy="4803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3077A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64" name="Shape 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16" y="3504074"/>
            <a:ext cx="3637457" cy="21295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5" name="Shape 365"/>
          <p:cNvGrpSpPr/>
          <p:nvPr/>
        </p:nvGrpSpPr>
        <p:grpSpPr>
          <a:xfrm>
            <a:off x="1622501" y="1539376"/>
            <a:ext cx="1627695" cy="2555449"/>
            <a:chOff x="843176" y="1539376"/>
            <a:chExt cx="1627695" cy="2555449"/>
          </a:xfrm>
        </p:grpSpPr>
        <p:pic>
          <p:nvPicPr>
            <p:cNvPr id="366" name="Shape 366"/>
            <p:cNvPicPr preferRelativeResize="0"/>
            <p:nvPr/>
          </p:nvPicPr>
          <p:blipFill rotWithShape="1">
            <a:blip r:embed="rId4">
              <a:alphaModFix/>
            </a:blip>
            <a:srcRect b="0" l="0" r="55939" t="0"/>
            <a:stretch/>
          </p:blipFill>
          <p:spPr>
            <a:xfrm>
              <a:off x="929229" y="1539376"/>
              <a:ext cx="654413" cy="1702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lide  user coat red account profile people human" id="367" name="Shape 36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3176" y="2467006"/>
              <a:ext cx="1627695" cy="16278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Shape 368"/>
            <p:cNvPicPr preferRelativeResize="0"/>
            <p:nvPr/>
          </p:nvPicPr>
          <p:blipFill rotWithShape="1">
            <a:blip r:embed="rId4">
              <a:alphaModFix/>
            </a:blip>
            <a:srcRect b="0" l="44656" r="0" t="0"/>
            <a:stretch/>
          </p:blipFill>
          <p:spPr>
            <a:xfrm>
              <a:off x="1583643" y="1539376"/>
              <a:ext cx="822004" cy="1702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9" name="Shape 3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4166" y="3504074"/>
            <a:ext cx="3637457" cy="21295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0" name="Shape 370"/>
          <p:cNvGrpSpPr/>
          <p:nvPr/>
        </p:nvGrpSpPr>
        <p:grpSpPr>
          <a:xfrm>
            <a:off x="6269047" y="1539376"/>
            <a:ext cx="1627695" cy="2555449"/>
            <a:chOff x="843176" y="1539376"/>
            <a:chExt cx="1627695" cy="2555449"/>
          </a:xfrm>
        </p:grpSpPr>
        <p:pic>
          <p:nvPicPr>
            <p:cNvPr id="371" name="Shape 371"/>
            <p:cNvPicPr preferRelativeResize="0"/>
            <p:nvPr/>
          </p:nvPicPr>
          <p:blipFill rotWithShape="1">
            <a:blip r:embed="rId4">
              <a:alphaModFix/>
            </a:blip>
            <a:srcRect b="0" l="0" r="55939" t="0"/>
            <a:stretch/>
          </p:blipFill>
          <p:spPr>
            <a:xfrm>
              <a:off x="929229" y="1539376"/>
              <a:ext cx="654413" cy="1702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lide  user coat red account profile people human" id="372" name="Shape 37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3176" y="2467006"/>
              <a:ext cx="1627695" cy="16278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Shape 373"/>
            <p:cNvPicPr preferRelativeResize="0"/>
            <p:nvPr/>
          </p:nvPicPr>
          <p:blipFill rotWithShape="1">
            <a:blip r:embed="rId4">
              <a:alphaModFix/>
            </a:blip>
            <a:srcRect b="0" l="44656" r="0" t="0"/>
            <a:stretch/>
          </p:blipFill>
          <p:spPr>
            <a:xfrm>
              <a:off x="1583643" y="1539376"/>
              <a:ext cx="822004" cy="1702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4" name="Shape 374"/>
          <p:cNvGrpSpPr/>
          <p:nvPr/>
        </p:nvGrpSpPr>
        <p:grpSpPr>
          <a:xfrm>
            <a:off x="5625120" y="5446401"/>
            <a:ext cx="3006508" cy="808099"/>
            <a:chOff x="5389596" y="2364626"/>
            <a:chExt cx="3006508" cy="808099"/>
          </a:xfrm>
        </p:grpSpPr>
        <p:pic>
          <p:nvPicPr>
            <p:cNvPr descr="slide user coat green account profile people human" id="375" name="Shape 37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389596" y="2364626"/>
              <a:ext cx="808099" cy="808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lide user preppy blue account profile people human" id="376" name="Shape 37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618854" y="2380051"/>
              <a:ext cx="777249" cy="7772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7" name="Shape 377"/>
          <p:cNvSpPr/>
          <p:nvPr/>
        </p:nvSpPr>
        <p:spPr>
          <a:xfrm>
            <a:off x="6182400" y="4837850"/>
            <a:ext cx="777600" cy="480300"/>
          </a:xfrm>
          <a:prstGeom prst="wedgeRoundRectCallout">
            <a:avLst>
              <a:gd fmla="val -44348" name="adj1"/>
              <a:gd fmla="val 73418" name="adj2"/>
              <a:gd fmla="val 0" name="adj3"/>
            </a:avLst>
          </a:prstGeom>
          <a:solidFill>
            <a:srgbClr val="38761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000">
                <a:solidFill>
                  <a:srgbClr val="FFFFFF"/>
                </a:solidFill>
              </a:rPr>
              <a:t>$^&amp;</a:t>
            </a:r>
          </a:p>
        </p:txBody>
      </p:sp>
      <p:sp>
        <p:nvSpPr>
          <p:cNvPr id="378" name="Shape 378"/>
          <p:cNvSpPr/>
          <p:nvPr/>
        </p:nvSpPr>
        <p:spPr>
          <a:xfrm>
            <a:off x="7369460" y="4837850"/>
            <a:ext cx="777600" cy="480300"/>
          </a:xfrm>
          <a:prstGeom prst="wedgeRoundRectCallout">
            <a:avLst>
              <a:gd fmla="val 35084" name="adj1"/>
              <a:gd fmla="val 81954" name="adj2"/>
              <a:gd fmla="val 0" name="adj3"/>
            </a:avLst>
          </a:prstGeom>
          <a:solidFill>
            <a:srgbClr val="0B5394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000">
                <a:solidFill>
                  <a:srgbClr val="FFFFFF"/>
                </a:solidFill>
              </a:rPr>
              <a:t>#&amp;%</a:t>
            </a:r>
          </a:p>
        </p:txBody>
      </p:sp>
      <p:sp>
        <p:nvSpPr>
          <p:cNvPr id="379" name="Shape 379"/>
          <p:cNvSpPr/>
          <p:nvPr/>
        </p:nvSpPr>
        <p:spPr>
          <a:xfrm>
            <a:off x="6182400" y="4126625"/>
            <a:ext cx="2208000" cy="419100"/>
          </a:xfrm>
          <a:prstGeom prst="wedgeRoundRectCallout">
            <a:avLst>
              <a:gd fmla="val -9924" name="adj1"/>
              <a:gd fmla="val -101060" name="adj2"/>
              <a:gd fmla="val 0" name="adj3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Socializing</a:t>
            </a:r>
          </a:p>
        </p:txBody>
      </p:sp>
      <p:sp>
        <p:nvSpPr>
          <p:cNvPr id="380" name="Shape 380"/>
          <p:cNvSpPr/>
          <p:nvPr/>
        </p:nvSpPr>
        <p:spPr>
          <a:xfrm>
            <a:off x="834250" y="4158400"/>
            <a:ext cx="2415900" cy="8082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Learning alone</a:t>
            </a:r>
          </a:p>
        </p:txBody>
      </p:sp>
      <p:sp>
        <p:nvSpPr>
          <p:cNvPr id="381" name="Shape 381"/>
          <p:cNvSpPr/>
          <p:nvPr/>
        </p:nvSpPr>
        <p:spPr>
          <a:xfrm>
            <a:off x="1622487" y="3951239"/>
            <a:ext cx="300300" cy="300300"/>
          </a:xfrm>
          <a:prstGeom prst="ellipse">
            <a:avLst/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2" name="Shape 382"/>
          <p:cNvSpPr/>
          <p:nvPr/>
        </p:nvSpPr>
        <p:spPr>
          <a:xfrm>
            <a:off x="1958050" y="3705550"/>
            <a:ext cx="207000" cy="207000"/>
          </a:xfrm>
          <a:prstGeom prst="ellipse">
            <a:avLst/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3" name="Shape 383"/>
          <p:cNvSpPr/>
          <p:nvPr/>
        </p:nvSpPr>
        <p:spPr>
          <a:xfrm>
            <a:off x="3511025" y="1936000"/>
            <a:ext cx="2124000" cy="1568100"/>
          </a:xfrm>
          <a:prstGeom prst="wedgeRoundRectCallout">
            <a:avLst>
              <a:gd fmla="val -64676" name="adj1"/>
              <a:gd fmla="val 4407" name="adj2"/>
              <a:gd fmla="val 0" name="adj3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84" name="Shape 384"/>
          <p:cNvPicPr preferRelativeResize="0"/>
          <p:nvPr/>
        </p:nvPicPr>
        <p:blipFill rotWithShape="1">
          <a:blip r:embed="rId8">
            <a:alphaModFix/>
          </a:blip>
          <a:srcRect b="56567" l="0" r="60319" t="0"/>
          <a:stretch/>
        </p:blipFill>
        <p:spPr>
          <a:xfrm>
            <a:off x="3591425" y="2022075"/>
            <a:ext cx="1963199" cy="1345884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Shape 385"/>
          <p:cNvSpPr txBox="1"/>
          <p:nvPr/>
        </p:nvSpPr>
        <p:spPr>
          <a:xfrm>
            <a:off x="3819975" y="2816550"/>
            <a:ext cx="14847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EEG</a:t>
            </a:r>
          </a:p>
        </p:txBody>
      </p:sp>
      <p:pic>
        <p:nvPicPr>
          <p:cNvPr id="386" name="Shape 38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30025" y="4126625"/>
            <a:ext cx="884400" cy="88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/>
          <p:nvPr>
            <p:ph type="title"/>
          </p:nvPr>
        </p:nvSpPr>
        <p:spPr>
          <a:xfrm>
            <a:off x="2267743" y="1709738"/>
            <a:ext cx="6242842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zh-TW"/>
              <a:t>Thank you </a:t>
            </a:r>
          </a:p>
        </p:txBody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2267743" y="4589462"/>
            <a:ext cx="6242842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 algn="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zh-TW" sz="4200">
                <a:solidFill>
                  <a:schemeClr val="dk1"/>
                </a:solidFill>
              </a:rPr>
              <a:t>for your attention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      Yung-Ting Chen</a:t>
            </a:r>
          </a:p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1120025" y="1845975"/>
            <a:ext cx="7125000" cy="4356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b="1" lang="zh-TW" sz="2600"/>
              <a:t>National Chengchi University</a:t>
            </a:r>
            <a:br>
              <a:rPr lang="zh-TW" sz="2600"/>
            </a:br>
            <a:r>
              <a:rPr lang="zh-TW" sz="2400"/>
              <a:t>Ph.D Canididate of Library, Information and Archival Science</a:t>
            </a:r>
          </a:p>
          <a:p>
            <a:pPr indent="-393700" lvl="1" marL="9144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b="1" lang="zh-TW" sz="2600"/>
              <a:t>National Chengchi University</a:t>
            </a:r>
            <a:br>
              <a:rPr lang="zh-TW" sz="2600"/>
            </a:br>
            <a:r>
              <a:rPr lang="zh-TW" sz="2400"/>
              <a:t>Master of Library, Information and Archival Science, 2010</a:t>
            </a:r>
          </a:p>
          <a:p>
            <a:pPr indent="-393700" lvl="1" marL="9144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b="1" lang="zh-TW" sz="2600"/>
              <a:t>Fu Jen Catholic University</a:t>
            </a:r>
            <a:br>
              <a:rPr lang="zh-TW" sz="2600"/>
            </a:br>
            <a:r>
              <a:rPr lang="zh-TW" sz="2400"/>
              <a:t>Bachelor of Library and Information, 2005</a:t>
            </a:r>
          </a:p>
          <a:p>
            <a:pPr indent="-3937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b="1" lang="zh-TW" sz="2600"/>
              <a:t>Expertise and Skills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zh-TW" sz="2400"/>
              <a:t>Digital Archive &amp; Digital Library</a:t>
            </a:r>
          </a:p>
          <a:p>
            <a:pPr indent="-381000" lvl="1" marL="914400" rtl="0">
              <a:spcBef>
                <a:spcPts val="0"/>
              </a:spcBef>
              <a:buSzPct val="100000"/>
            </a:pPr>
            <a:r>
              <a:rPr lang="zh-TW" sz="2400"/>
              <a:t>Digital Learning</a:t>
            </a:r>
          </a:p>
          <a:p>
            <a:pPr indent="-381000" lvl="1" marL="914400">
              <a:spcBef>
                <a:spcPts val="0"/>
              </a:spcBef>
              <a:buSzPct val="100000"/>
            </a:pPr>
            <a:r>
              <a:rPr lang="zh-TW" sz="2400"/>
              <a:t>Programming</a:t>
            </a:r>
          </a:p>
        </p:txBody>
      </p:sp>
      <p:pic>
        <p:nvPicPr>
          <p:cNvPr descr="[Slide] 布丁 icon 布丁布丁吃什麼"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150" y="347049"/>
            <a:ext cx="1001700" cy="9981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51" name="Shape 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595298">
            <a:off x="7412399" y="5338400"/>
            <a:ext cx="1809503" cy="2022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028935">
            <a:off x="-776881" y="2294421"/>
            <a:ext cx="1860283" cy="18602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" name="Shape 153"/>
          <p:cNvGrpSpPr/>
          <p:nvPr/>
        </p:nvGrpSpPr>
        <p:grpSpPr>
          <a:xfrm>
            <a:off x="1053625" y="1922175"/>
            <a:ext cx="602100" cy="602100"/>
            <a:chOff x="442150" y="1646300"/>
            <a:chExt cx="602100" cy="602100"/>
          </a:xfrm>
        </p:grpSpPr>
        <p:sp>
          <p:nvSpPr>
            <p:cNvPr id="154" name="Shape 154"/>
            <p:cNvSpPr/>
            <p:nvPr/>
          </p:nvSpPr>
          <p:spPr>
            <a:xfrm>
              <a:off x="442150" y="1646300"/>
              <a:ext cx="602100" cy="60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descr="Slide NCCU Logo" id="155" name="Shape 15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94937" y="1704774"/>
              <a:ext cx="496524" cy="485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6" name="Shape 156"/>
          <p:cNvGrpSpPr/>
          <p:nvPr/>
        </p:nvGrpSpPr>
        <p:grpSpPr>
          <a:xfrm>
            <a:off x="1495775" y="3079300"/>
            <a:ext cx="602100" cy="602100"/>
            <a:chOff x="442150" y="1646300"/>
            <a:chExt cx="602100" cy="602100"/>
          </a:xfrm>
        </p:grpSpPr>
        <p:sp>
          <p:nvSpPr>
            <p:cNvPr id="157" name="Shape 157"/>
            <p:cNvSpPr/>
            <p:nvPr/>
          </p:nvSpPr>
          <p:spPr>
            <a:xfrm>
              <a:off x="442150" y="1646300"/>
              <a:ext cx="602100" cy="60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descr="Slide NCCU Logo" id="158" name="Shape 15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94937" y="1704774"/>
              <a:ext cx="496524" cy="485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Shape 159"/>
          <p:cNvGrpSpPr/>
          <p:nvPr/>
        </p:nvGrpSpPr>
        <p:grpSpPr>
          <a:xfrm>
            <a:off x="1495775" y="4179975"/>
            <a:ext cx="602100" cy="602100"/>
            <a:chOff x="1495775" y="4179975"/>
            <a:chExt cx="602100" cy="602100"/>
          </a:xfrm>
        </p:grpSpPr>
        <p:sp>
          <p:nvSpPr>
            <p:cNvPr id="160" name="Shape 160"/>
            <p:cNvSpPr/>
            <p:nvPr/>
          </p:nvSpPr>
          <p:spPr>
            <a:xfrm>
              <a:off x="1495775" y="4179975"/>
              <a:ext cx="602100" cy="60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descr="SLIDE FJU LOGO" id="161" name="Shape 16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561231" y="4236425"/>
              <a:ext cx="471173" cy="5174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hape 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60600"/>
            <a:ext cx="9144002" cy="6097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"/>
            <a:ext cx="9143998" cy="1806677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Digital Reading Environment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 rotWithShape="1">
          <a:blip r:embed="rId3">
            <a:alphaModFix amt="43000"/>
          </a:blip>
          <a:srcRect b="0" l="0" r="0" t="0"/>
          <a:stretch/>
        </p:blipFill>
        <p:spPr>
          <a:xfrm>
            <a:off x="0" y="760600"/>
            <a:ext cx="9144002" cy="6097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"/>
            <a:ext cx="9143998" cy="1806677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Social Reading </a:t>
            </a:r>
            <a:br>
              <a:rPr lang="zh-TW"/>
            </a:br>
            <a:r>
              <a:rPr b="0" lang="zh-TW" sz="3600"/>
              <a:t>with Annotation</a:t>
            </a:r>
          </a:p>
        </p:txBody>
      </p:sp>
      <p:pic>
        <p:nvPicPr>
          <p:cNvPr id="178" name="Shape 1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0125" y="1739825"/>
            <a:ext cx="7219800" cy="4981500"/>
          </a:xfrm>
          <a:prstGeom prst="roundRect">
            <a:avLst>
              <a:gd fmla="val 9316" name="adj"/>
            </a:avLst>
          </a:prstGeom>
          <a:noFill/>
          <a:ln cap="flat" cmpd="sng" w="38100">
            <a:solidFill>
              <a:srgbClr val="15649C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79" name="Shape 179"/>
          <p:cNvSpPr/>
          <p:nvPr/>
        </p:nvSpPr>
        <p:spPr>
          <a:xfrm>
            <a:off x="5972462" y="2524087"/>
            <a:ext cx="1202700" cy="627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/>
              <a:t>Me</a:t>
            </a:r>
          </a:p>
        </p:txBody>
      </p:sp>
      <p:pic>
        <p:nvPicPr>
          <p:cNvPr descr="slide  user coat red account profile people human" id="180" name="Shape 1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9975" y="1118925"/>
            <a:ext cx="1507674" cy="150767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/>
          <p:nvPr/>
        </p:nvSpPr>
        <p:spPr>
          <a:xfrm>
            <a:off x="6865125" y="4253725"/>
            <a:ext cx="1563600" cy="724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zh-TW" sz="1800"/>
              <a:t>Classmate</a:t>
            </a:r>
            <a:r>
              <a:rPr b="1" lang="zh-TW" sz="2400"/>
              <a:t>   A</a:t>
            </a:r>
            <a:r>
              <a:rPr b="1" lang="zh-TW" sz="2400">
                <a:solidFill>
                  <a:schemeClr val="dk1"/>
                </a:solidFill>
              </a:rPr>
              <a:t>　</a:t>
            </a:r>
          </a:p>
        </p:txBody>
      </p:sp>
      <p:sp>
        <p:nvSpPr>
          <p:cNvPr id="182" name="Shape 182"/>
          <p:cNvSpPr/>
          <p:nvPr/>
        </p:nvSpPr>
        <p:spPr>
          <a:xfrm>
            <a:off x="201250" y="5640550"/>
            <a:ext cx="1563600" cy="724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800"/>
              <a:t>Classmate</a:t>
            </a:r>
            <a:r>
              <a:rPr b="1" lang="zh-TW" sz="2400"/>
              <a:t>   　B</a:t>
            </a:r>
          </a:p>
        </p:txBody>
      </p:sp>
      <p:pic>
        <p:nvPicPr>
          <p:cNvPr descr="slide user coat green account profile people human" id="183" name="Shape 1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10375" y="3916950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preppy blue account profile people human" id="184" name="Shape 18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41659" y="5351600"/>
            <a:ext cx="1143000" cy="1143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Shape 185"/>
          <p:cNvCxnSpPr/>
          <p:nvPr/>
        </p:nvCxnSpPr>
        <p:spPr>
          <a:xfrm flipH="1">
            <a:off x="5277349" y="4855574"/>
            <a:ext cx="818100" cy="609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86" name="Shape 186"/>
          <p:cNvCxnSpPr/>
          <p:nvPr/>
        </p:nvCxnSpPr>
        <p:spPr>
          <a:xfrm>
            <a:off x="2357899" y="6050949"/>
            <a:ext cx="840900" cy="477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87" name="Shape 187"/>
          <p:cNvCxnSpPr/>
          <p:nvPr/>
        </p:nvCxnSpPr>
        <p:spPr>
          <a:xfrm flipH="1">
            <a:off x="5078125" y="2805875"/>
            <a:ext cx="808500" cy="4428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Shape 193"/>
          <p:cNvPicPr preferRelativeResize="0"/>
          <p:nvPr/>
        </p:nvPicPr>
        <p:blipFill rotWithShape="1">
          <a:blip r:embed="rId3">
            <a:alphaModFix amt="43000"/>
          </a:blip>
          <a:srcRect b="0" l="0" r="0" t="0"/>
          <a:stretch/>
        </p:blipFill>
        <p:spPr>
          <a:xfrm>
            <a:off x="0" y="760600"/>
            <a:ext cx="9144002" cy="6097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"/>
            <a:ext cx="9143998" cy="180667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Social Reading </a:t>
            </a:r>
            <a:br>
              <a:rPr lang="zh-TW"/>
            </a:br>
            <a:r>
              <a:rPr b="0" lang="zh-TW" sz="3600"/>
              <a:t>with Annotation</a:t>
            </a:r>
          </a:p>
        </p:txBody>
      </p:sp>
      <p:pic>
        <p:nvPicPr>
          <p:cNvPr id="196" name="Shape 1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0125" y="1739825"/>
            <a:ext cx="7219800" cy="4981500"/>
          </a:xfrm>
          <a:prstGeom prst="roundRect">
            <a:avLst>
              <a:gd fmla="val 9316" name="adj"/>
            </a:avLst>
          </a:prstGeom>
          <a:noFill/>
          <a:ln cap="flat" cmpd="sng" w="38100">
            <a:solidFill>
              <a:srgbClr val="15649C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97" name="Shape 197"/>
          <p:cNvSpPr/>
          <p:nvPr/>
        </p:nvSpPr>
        <p:spPr>
          <a:xfrm>
            <a:off x="860275" y="1739825"/>
            <a:ext cx="7219800" cy="4996500"/>
          </a:xfrm>
          <a:prstGeom prst="roundRect">
            <a:avLst>
              <a:gd fmla="val 7718" name="adj"/>
            </a:avLst>
          </a:prstGeom>
          <a:solidFill>
            <a:srgbClr val="FFFFFF">
              <a:alpha val="48080"/>
            </a:srgbClr>
          </a:solidFill>
          <a:ln cap="flat" cmpd="sng" w="38100">
            <a:solidFill>
              <a:srgbClr val="15649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lide  user coat red account profile people human" id="198" name="Shape 1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7544" y="1960116"/>
            <a:ext cx="1905248" cy="1905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coat green account profile people human" id="199" name="Shape 1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62875" y="4571733"/>
            <a:ext cx="1779204" cy="17791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preppy blue account profile people human" id="200" name="Shape 2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93370" y="4571729"/>
            <a:ext cx="1779204" cy="177919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/>
          <p:nvPr/>
        </p:nvSpPr>
        <p:spPr>
          <a:xfrm>
            <a:off x="3715975" y="4018949"/>
            <a:ext cx="1508400" cy="825300"/>
          </a:xfrm>
          <a:prstGeom prst="wedgeRoundRectCallout">
            <a:avLst>
              <a:gd fmla="val -9924" name="adj1"/>
              <a:gd fmla="val -101060" name="adj2"/>
              <a:gd fmla="val 0" name="adj3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600">
                <a:solidFill>
                  <a:srgbClr val="FFFFFF"/>
                </a:solidFill>
              </a:rPr>
              <a:t>!$#%</a:t>
            </a:r>
          </a:p>
        </p:txBody>
      </p:sp>
      <p:sp>
        <p:nvSpPr>
          <p:cNvPr id="202" name="Shape 202"/>
          <p:cNvSpPr/>
          <p:nvPr/>
        </p:nvSpPr>
        <p:spPr>
          <a:xfrm>
            <a:off x="2942075" y="5288475"/>
            <a:ext cx="1336200" cy="825300"/>
          </a:xfrm>
          <a:prstGeom prst="wedgeRoundRectCallout">
            <a:avLst>
              <a:gd fmla="val -85749" name="adj1"/>
              <a:gd fmla="val 25560" name="adj2"/>
              <a:gd fmla="val 0" name="adj3"/>
            </a:avLst>
          </a:prstGeom>
          <a:solidFill>
            <a:srgbClr val="38761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600">
                <a:solidFill>
                  <a:srgbClr val="FFFFFF"/>
                </a:solidFill>
              </a:rPr>
              <a:t>^$&amp;</a:t>
            </a:r>
          </a:p>
        </p:txBody>
      </p:sp>
      <p:sp>
        <p:nvSpPr>
          <p:cNvPr id="203" name="Shape 203"/>
          <p:cNvSpPr/>
          <p:nvPr/>
        </p:nvSpPr>
        <p:spPr>
          <a:xfrm>
            <a:off x="4488800" y="5288475"/>
            <a:ext cx="1336200" cy="825300"/>
          </a:xfrm>
          <a:prstGeom prst="wedgeRoundRectCallout">
            <a:avLst>
              <a:gd fmla="val 90982" name="adj1"/>
              <a:gd fmla="val 4447" name="adj2"/>
              <a:gd fmla="val 0" name="adj3"/>
            </a:avLst>
          </a:prstGeom>
          <a:solidFill>
            <a:srgbClr val="0B5394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600">
                <a:solidFill>
                  <a:srgbClr val="FFFFFF"/>
                </a:solidFill>
              </a:rPr>
              <a:t>$#%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2359150" y="2715325"/>
            <a:ext cx="6419400" cy="285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4800">
                <a:latin typeface="Impact"/>
                <a:ea typeface="Impact"/>
                <a:cs typeface="Impact"/>
                <a:sym typeface="Impact"/>
              </a:rPr>
              <a:t>Social Aspects of </a:t>
            </a:r>
            <a:br>
              <a:rPr lang="zh-TW" sz="4800">
                <a:latin typeface="Impact"/>
                <a:ea typeface="Impact"/>
                <a:cs typeface="Impact"/>
                <a:sym typeface="Impact"/>
              </a:rPr>
            </a:br>
            <a:r>
              <a:rPr lang="zh-TW" sz="4800">
                <a:latin typeface="Impact"/>
                <a:ea typeface="Impact"/>
                <a:cs typeface="Impact"/>
                <a:sym typeface="Impact"/>
              </a:rPr>
              <a:t>Reading Behavior Research</a:t>
            </a:r>
          </a:p>
        </p:txBody>
      </p:sp>
      <p:sp>
        <p:nvSpPr>
          <p:cNvPr id="210" name="Shape 210"/>
          <p:cNvSpPr/>
          <p:nvPr/>
        </p:nvSpPr>
        <p:spPr>
          <a:xfrm>
            <a:off x="6511375" y="-961550"/>
            <a:ext cx="3858300" cy="3858300"/>
          </a:xfrm>
          <a:prstGeom prst="ellipse">
            <a:avLst/>
          </a:prstGeom>
          <a:noFill/>
          <a:ln cap="flat" cmpd="sng" w="38100">
            <a:solidFill>
              <a:srgbClr val="3077A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Research Objective</a:t>
            </a:r>
          </a:p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1837500" y="2016525"/>
            <a:ext cx="6849300" cy="4356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93700" lvl="0" marL="457200" rtl="0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SzPct val="100000"/>
              <a:buAutoNum type="arabicPeriod"/>
            </a:pPr>
            <a:r>
              <a:rPr lang="zh-TW" sz="2600"/>
              <a:t>Social Reading Environment </a:t>
            </a:r>
            <a:br>
              <a:rPr lang="zh-TW" sz="2600"/>
            </a:br>
            <a:r>
              <a:rPr lang="zh-TW" sz="2600"/>
              <a:t>&amp; Performance Accessment</a:t>
            </a:r>
          </a:p>
          <a:p>
            <a:pPr indent="-393700" lvl="0" marL="457200" rtl="0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SzPct val="100000"/>
              <a:buAutoNum type="arabicPeriod"/>
            </a:pPr>
            <a:r>
              <a:rPr lang="zh-TW" sz="2600"/>
              <a:t>Social Reading Behavior Analysis</a:t>
            </a:r>
          </a:p>
          <a:p>
            <a:pPr indent="-393700" lvl="0" marL="457200" rtl="0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SzPct val="100000"/>
              <a:buAutoNum type="arabicPeriod"/>
            </a:pPr>
            <a:r>
              <a:rPr lang="zh-TW" sz="2600"/>
              <a:t>Using brain wave monitor to analyze reading behaviors</a:t>
            </a:r>
          </a:p>
        </p:txBody>
      </p:sp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500" y="2017925"/>
            <a:ext cx="884400" cy="8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500" y="3752475"/>
            <a:ext cx="884400" cy="8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500" y="4636875"/>
            <a:ext cx="884400" cy="88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Shape 226"/>
          <p:cNvGrpSpPr/>
          <p:nvPr/>
        </p:nvGrpSpPr>
        <p:grpSpPr>
          <a:xfrm>
            <a:off x="961762" y="1799715"/>
            <a:ext cx="2804074" cy="1380397"/>
            <a:chOff x="283425" y="1921340"/>
            <a:chExt cx="2804074" cy="1380397"/>
          </a:xfrm>
        </p:grpSpPr>
        <p:pic>
          <p:nvPicPr>
            <p:cNvPr descr="slide user coat green account profile people human" id="227" name="Shape 2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3424" y="1921343"/>
              <a:ext cx="1196009" cy="1196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lide user preppy blue account profile people human" id="228" name="Shape 2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91490" y="1921340"/>
              <a:ext cx="1196009" cy="1196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lide  user coat red account profile people human" id="229" name="Shape 2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20634" y="2020897"/>
              <a:ext cx="1280738" cy="128084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0" name="Shape 2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3350" y="4125374"/>
            <a:ext cx="3140900" cy="183879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/>
          <p:nvPr/>
        </p:nvSpPr>
        <p:spPr>
          <a:xfrm rot="-1097">
            <a:off x="3934238" y="4589284"/>
            <a:ext cx="1880100" cy="67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077A1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32" name="Shape 232"/>
          <p:cNvGrpSpPr/>
          <p:nvPr/>
        </p:nvGrpSpPr>
        <p:grpSpPr>
          <a:xfrm>
            <a:off x="5757769" y="3934744"/>
            <a:ext cx="2531100" cy="2426055"/>
            <a:chOff x="5915394" y="1883919"/>
            <a:chExt cx="2531100" cy="2426055"/>
          </a:xfrm>
        </p:grpSpPr>
        <p:grpSp>
          <p:nvGrpSpPr>
            <p:cNvPr id="233" name="Shape 233"/>
            <p:cNvGrpSpPr/>
            <p:nvPr/>
          </p:nvGrpSpPr>
          <p:grpSpPr>
            <a:xfrm>
              <a:off x="6071792" y="1883919"/>
              <a:ext cx="2218304" cy="2218304"/>
              <a:chOff x="6814750" y="3621337"/>
              <a:chExt cx="2804075" cy="2804075"/>
            </a:xfrm>
          </p:grpSpPr>
          <p:pic>
            <p:nvPicPr>
              <p:cNvPr id="234" name="Shape 234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814750" y="3621337"/>
                <a:ext cx="2804075" cy="28040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5" name="Shape 235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7389944" y="3621348"/>
                <a:ext cx="1128600" cy="1071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38100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pic>
        </p:grpSp>
        <p:sp>
          <p:nvSpPr>
            <p:cNvPr id="236" name="Shape 236"/>
            <p:cNvSpPr/>
            <p:nvPr/>
          </p:nvSpPr>
          <p:spPr>
            <a:xfrm>
              <a:off x="5915394" y="3772675"/>
              <a:ext cx="2531100" cy="537300"/>
            </a:xfrm>
            <a:prstGeom prst="roundRect">
              <a:avLst>
                <a:gd fmla="val 16667" name="adj"/>
              </a:avLst>
            </a:prstGeom>
            <a:solidFill>
              <a:srgbClr val="3077A1"/>
            </a:solidFill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zh-TW" sz="2800">
                  <a:solidFill>
                    <a:srgbClr val="FFFFFF"/>
                  </a:solidFill>
                </a:rPr>
                <a:t>Performance</a:t>
              </a:r>
            </a:p>
          </p:txBody>
        </p:sp>
      </p:grpSp>
      <p:sp>
        <p:nvSpPr>
          <p:cNvPr id="237" name="Shape 237"/>
          <p:cNvSpPr/>
          <p:nvPr/>
        </p:nvSpPr>
        <p:spPr>
          <a:xfrm rot="5398496">
            <a:off x="2020900" y="3414375"/>
            <a:ext cx="685800" cy="54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077A1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8" name="Shape 238"/>
          <p:cNvSpPr txBox="1"/>
          <p:nvPr>
            <p:ph type="title"/>
          </p:nvPr>
        </p:nvSpPr>
        <p:spPr>
          <a:xfrm>
            <a:off x="318775" y="274650"/>
            <a:ext cx="85065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1. Social Reading Environment</a:t>
            </a:r>
            <a:r>
              <a:rPr lang="zh-TW" sz="3200"/>
              <a:t> </a:t>
            </a:r>
            <a:br>
              <a:rPr lang="zh-TW" sz="3200"/>
            </a:br>
            <a:r>
              <a:rPr lang="zh-TW" sz="3600"/>
              <a:t>&amp; Performance Accessment</a:t>
            </a:r>
          </a:p>
        </p:txBody>
      </p:sp>
      <p:pic>
        <p:nvPicPr>
          <p:cNvPr id="239" name="Shape 2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61050" y="6016150"/>
            <a:ext cx="1405500" cy="457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318775" y="274650"/>
            <a:ext cx="85065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1. Social Reading Environment</a:t>
            </a:r>
            <a:r>
              <a:rPr lang="zh-TW" sz="3200"/>
              <a:t> </a:t>
            </a:r>
            <a:br>
              <a:rPr lang="zh-TW" sz="3200"/>
            </a:br>
            <a:r>
              <a:rPr lang="zh-TW" sz="3600"/>
              <a:t>&amp; Performance Accessment</a:t>
            </a:r>
          </a:p>
        </p:txBody>
      </p:sp>
      <p:grpSp>
        <p:nvGrpSpPr>
          <p:cNvPr id="246" name="Shape 246"/>
          <p:cNvGrpSpPr/>
          <p:nvPr/>
        </p:nvGrpSpPr>
        <p:grpSpPr>
          <a:xfrm>
            <a:off x="961762" y="1799715"/>
            <a:ext cx="2804074" cy="1380397"/>
            <a:chOff x="283425" y="1921340"/>
            <a:chExt cx="2804074" cy="1380397"/>
          </a:xfrm>
        </p:grpSpPr>
        <p:pic>
          <p:nvPicPr>
            <p:cNvPr descr="slide user coat green account profile people human" id="247" name="Shape 2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3424" y="1921343"/>
              <a:ext cx="1196009" cy="1196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lide user preppy blue account profile people human" id="248" name="Shape 2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91490" y="1921340"/>
              <a:ext cx="1196009" cy="1196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lide  user coat red account profile people human" id="249" name="Shape 24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20634" y="2020897"/>
              <a:ext cx="1280738" cy="128084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0" name="Shape 2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3350" y="4125374"/>
            <a:ext cx="3140900" cy="183879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Shape 251"/>
          <p:cNvSpPr/>
          <p:nvPr/>
        </p:nvSpPr>
        <p:spPr>
          <a:xfrm rot="-1800651">
            <a:off x="3837612" y="3196951"/>
            <a:ext cx="1450924" cy="67619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077A1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52" name="Shape 252"/>
          <p:cNvGrpSpPr/>
          <p:nvPr/>
        </p:nvGrpSpPr>
        <p:grpSpPr>
          <a:xfrm>
            <a:off x="5757769" y="3934744"/>
            <a:ext cx="2531100" cy="2426055"/>
            <a:chOff x="5915394" y="1883919"/>
            <a:chExt cx="2531100" cy="2426055"/>
          </a:xfrm>
        </p:grpSpPr>
        <p:grpSp>
          <p:nvGrpSpPr>
            <p:cNvPr id="253" name="Shape 253"/>
            <p:cNvGrpSpPr/>
            <p:nvPr/>
          </p:nvGrpSpPr>
          <p:grpSpPr>
            <a:xfrm>
              <a:off x="6071792" y="1883919"/>
              <a:ext cx="2218304" cy="2218304"/>
              <a:chOff x="6814750" y="3621337"/>
              <a:chExt cx="2804075" cy="2804075"/>
            </a:xfrm>
          </p:grpSpPr>
          <p:pic>
            <p:nvPicPr>
              <p:cNvPr id="254" name="Shape 254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6814750" y="3621337"/>
                <a:ext cx="2804075" cy="28040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5" name="Shape 25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7389944" y="3621348"/>
                <a:ext cx="1128600" cy="1071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38100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pic>
        </p:grpSp>
        <p:sp>
          <p:nvSpPr>
            <p:cNvPr id="256" name="Shape 256"/>
            <p:cNvSpPr/>
            <p:nvPr/>
          </p:nvSpPr>
          <p:spPr>
            <a:xfrm>
              <a:off x="5915394" y="3772675"/>
              <a:ext cx="2531100" cy="537300"/>
            </a:xfrm>
            <a:prstGeom prst="roundRect">
              <a:avLst>
                <a:gd fmla="val 16667" name="adj"/>
              </a:avLst>
            </a:prstGeom>
            <a:solidFill>
              <a:srgbClr val="3077A1"/>
            </a:solidFill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2800">
                  <a:solidFill>
                    <a:srgbClr val="FFFFFF"/>
                  </a:solidFill>
                </a:rPr>
                <a:t>Performance</a:t>
              </a:r>
            </a:p>
          </p:txBody>
        </p:sp>
      </p:grpSp>
      <p:sp>
        <p:nvSpPr>
          <p:cNvPr id="257" name="Shape 257"/>
          <p:cNvSpPr/>
          <p:nvPr/>
        </p:nvSpPr>
        <p:spPr>
          <a:xfrm rot="5398496">
            <a:off x="2020900" y="3414375"/>
            <a:ext cx="685800" cy="54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077A1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8" name="Shape 258"/>
          <p:cNvSpPr/>
          <p:nvPr/>
        </p:nvSpPr>
        <p:spPr>
          <a:xfrm rot="5398496">
            <a:off x="6680425" y="3414375"/>
            <a:ext cx="685800" cy="54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077A1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9" name="Shape 259"/>
          <p:cNvSpPr/>
          <p:nvPr/>
        </p:nvSpPr>
        <p:spPr>
          <a:xfrm>
            <a:off x="5795100" y="1914550"/>
            <a:ext cx="2889600" cy="616500"/>
          </a:xfrm>
          <a:prstGeom prst="roundRect">
            <a:avLst>
              <a:gd fmla="val 16667" name="adj"/>
            </a:avLst>
          </a:prstGeom>
          <a:solidFill>
            <a:srgbClr val="E69138"/>
          </a:solidFill>
          <a:ln cap="flat" cmpd="sng" w="38100">
            <a:solidFill>
              <a:srgbClr val="FCE5C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  </a:t>
            </a:r>
            <a:r>
              <a:rPr lang="zh-TW" sz="2400">
                <a:solidFill>
                  <a:srgbClr val="FFFFFF"/>
                </a:solidFill>
              </a:rPr>
              <a:t>Social Awareness</a:t>
            </a:r>
          </a:p>
        </p:txBody>
      </p:sp>
      <p:sp>
        <p:nvSpPr>
          <p:cNvPr id="260" name="Shape 260"/>
          <p:cNvSpPr/>
          <p:nvPr/>
        </p:nvSpPr>
        <p:spPr>
          <a:xfrm>
            <a:off x="5797075" y="2696925"/>
            <a:ext cx="2889600" cy="6165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D9EAD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Gamify Reading</a:t>
            </a:r>
          </a:p>
        </p:txBody>
      </p:sp>
      <p:sp>
        <p:nvSpPr>
          <p:cNvPr id="261" name="Shape 261"/>
          <p:cNvSpPr txBox="1"/>
          <p:nvPr/>
        </p:nvSpPr>
        <p:spPr>
          <a:xfrm>
            <a:off x="6669325" y="2241300"/>
            <a:ext cx="7767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3600"/>
              <a:t>&amp;</a:t>
            </a:r>
          </a:p>
        </p:txBody>
      </p:sp>
      <p:grpSp>
        <p:nvGrpSpPr>
          <p:cNvPr id="262" name="Shape 262"/>
          <p:cNvGrpSpPr/>
          <p:nvPr/>
        </p:nvGrpSpPr>
        <p:grpSpPr>
          <a:xfrm>
            <a:off x="5362075" y="2662275"/>
            <a:ext cx="685800" cy="685800"/>
            <a:chOff x="5362075" y="2586075"/>
            <a:chExt cx="685800" cy="685800"/>
          </a:xfrm>
        </p:grpSpPr>
        <p:sp>
          <p:nvSpPr>
            <p:cNvPr id="263" name="Shape 263"/>
            <p:cNvSpPr/>
            <p:nvPr/>
          </p:nvSpPr>
          <p:spPr>
            <a:xfrm>
              <a:off x="5362075" y="2586075"/>
              <a:ext cx="685800" cy="685800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38761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264" name="Shape 264"/>
            <p:cNvPicPr preferRelativeResize="0"/>
            <p:nvPr/>
          </p:nvPicPr>
          <p:blipFill rotWithShape="1">
            <a:blip r:embed="rId9">
              <a:alphaModFix/>
            </a:blip>
            <a:srcRect b="17839" l="0" r="0" t="15117"/>
            <a:stretch/>
          </p:blipFill>
          <p:spPr>
            <a:xfrm>
              <a:off x="5454829" y="2761268"/>
              <a:ext cx="500290" cy="3354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5" name="Shape 265"/>
          <p:cNvSpPr/>
          <p:nvPr/>
        </p:nvSpPr>
        <p:spPr>
          <a:xfrm>
            <a:off x="5362075" y="1879900"/>
            <a:ext cx="685800" cy="6858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66" name="Shape 26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76375" y="19942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Shape 26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46025" y="3341925"/>
            <a:ext cx="884400" cy="8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Shape 26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661050" y="6016150"/>
            <a:ext cx="1405500" cy="457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0130110 數位閱讀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